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6" r:id="rId10"/>
    <p:sldId id="265" r:id="rId11"/>
    <p:sldId id="270" r:id="rId12"/>
    <p:sldId id="271" r:id="rId13"/>
    <p:sldId id="272" r:id="rId14"/>
    <p:sldId id="273" r:id="rId15"/>
    <p:sldId id="274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1 четверть</c:v>
                </c:pt>
                <c:pt idx="1">
                  <c:v>2 четверть</c:v>
                </c:pt>
                <c:pt idx="2">
                  <c:v>3 четверть</c:v>
                </c:pt>
                <c:pt idx="3">
                  <c:v>4 четверть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0.25</c:v>
                </c:pt>
                <c:pt idx="1">
                  <c:v>0.47000000000000008</c:v>
                </c:pt>
                <c:pt idx="2">
                  <c:v>0.69000000000000061</c:v>
                </c:pt>
                <c:pt idx="3">
                  <c:v>0.78</c:v>
                </c:pt>
              </c:numCache>
            </c:numRef>
          </c:val>
        </c:ser>
        <c:shape val="cylinder"/>
        <c:axId val="69438848"/>
        <c:axId val="69979136"/>
        <c:axId val="0"/>
      </c:bar3DChart>
      <c:catAx>
        <c:axId val="69438848"/>
        <c:scaling>
          <c:orientation val="minMax"/>
        </c:scaling>
        <c:axPos val="b"/>
        <c:tickLblPos val="nextTo"/>
        <c:crossAx val="69979136"/>
        <c:crosses val="autoZero"/>
        <c:auto val="1"/>
        <c:lblAlgn val="ctr"/>
        <c:lblOffset val="100"/>
      </c:catAx>
      <c:valAx>
        <c:axId val="69979136"/>
        <c:scaling>
          <c:orientation val="minMax"/>
        </c:scaling>
        <c:axPos val="l"/>
        <c:majorGridlines/>
        <c:numFmt formatCode="0%" sourceLinked="1"/>
        <c:tickLblPos val="nextTo"/>
        <c:crossAx val="6943884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6F45C-0290-4B6B-95BD-FEA6E4C3218F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BB5FE5-9029-422D-B9E2-35DD1AE2B3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B5FE5-9029-422D-B9E2-35DD1AE2B39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FA2A0-C24B-4BF4-8718-DFA2FAEF490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FA2A0-C24B-4BF4-8718-DFA2FAEF490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FA2A0-C24B-4BF4-8718-DFA2FAEF490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FA2A0-C24B-4BF4-8718-DFA2FAEF4907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FA2A0-C24B-4BF4-8718-DFA2FAEF4907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B5FE5-9029-422D-B9E2-35DD1AE2B39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B5FE5-9029-422D-B9E2-35DD1AE2B39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B5FE5-9029-422D-B9E2-35DD1AE2B39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B5FE5-9029-422D-B9E2-35DD1AE2B39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B5FE5-9029-422D-B9E2-35DD1AE2B39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B5FE5-9029-422D-B9E2-35DD1AE2B39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B5FE5-9029-422D-B9E2-35DD1AE2B39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B5FE5-9029-422D-B9E2-35DD1AE2B39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B5FE5-9029-422D-B9E2-35DD1AE2B39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B5FE5-9029-422D-B9E2-35DD1AE2B39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B1DD-D31D-49F4-9E10-5242F9BAEB63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9BB9082-F11A-48E8-9CCB-E51DA0198F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B1DD-D31D-49F4-9E10-5242F9BAEB63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B9082-F11A-48E8-9CCB-E51DA0198F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B1DD-D31D-49F4-9E10-5242F9BAEB63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B9082-F11A-48E8-9CCB-E51DA0198F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B1DD-D31D-49F4-9E10-5242F9BAEB63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9BB9082-F11A-48E8-9CCB-E51DA0198F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B1DD-D31D-49F4-9E10-5242F9BAEB63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B9082-F11A-48E8-9CCB-E51DA0198F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B1DD-D31D-49F4-9E10-5242F9BAEB63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B9082-F11A-48E8-9CCB-E51DA0198F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B1DD-D31D-49F4-9E10-5242F9BAEB63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9BB9082-F11A-48E8-9CCB-E51DA0198F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B1DD-D31D-49F4-9E10-5242F9BAEB63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B9082-F11A-48E8-9CCB-E51DA0198F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B1DD-D31D-49F4-9E10-5242F9BAEB63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B9082-F11A-48E8-9CCB-E51DA0198F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B1DD-D31D-49F4-9E10-5242F9BAEB63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B9082-F11A-48E8-9CCB-E51DA0198F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AB1DD-D31D-49F4-9E10-5242F9BAEB63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B9082-F11A-48E8-9CCB-E51DA0198F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0DAB1DD-D31D-49F4-9E10-5242F9BAEB63}" type="datetimeFigureOut">
              <a:rPr lang="ru-RU" smtClean="0"/>
              <a:pPr/>
              <a:t>19.10.2015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BB9082-F11A-48E8-9CCB-E51DA0198F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5695" y="642918"/>
            <a:ext cx="9028305" cy="46166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Исследовательская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еятельность</a:t>
            </a:r>
          </a:p>
          <a:p>
            <a:pPr algn="ctr"/>
            <a:r>
              <a:rPr lang="ru-RU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чащихся.</a:t>
            </a:r>
            <a:endParaRPr lang="ru-RU" sz="8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255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243" name="Picture 4" descr="C:\Documents and Settings\сергей\Рабочий стол\b00035i.bmp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ln>
            <a:solidFill>
              <a:schemeClr val="bg1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642910" y="285729"/>
            <a:ext cx="800105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/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Экологическая тропа</a:t>
            </a:r>
          </a:p>
        </p:txBody>
      </p:sp>
      <p:sp>
        <p:nvSpPr>
          <p:cNvPr id="11" name="Стрелка вниз 10"/>
          <p:cNvSpPr/>
          <p:nvPr/>
        </p:nvSpPr>
        <p:spPr>
          <a:xfrm rot="1782087">
            <a:off x="1179513" y="1258888"/>
            <a:ext cx="485775" cy="1143000"/>
          </a:xfrm>
          <a:prstGeom prst="downArrow">
            <a:avLst>
              <a:gd name="adj1" fmla="val 40578"/>
              <a:gd name="adj2" fmla="val 1214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00063" y="2857500"/>
            <a:ext cx="1857375" cy="646113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Стоянка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«Цветочная»</a:t>
            </a:r>
          </a:p>
        </p:txBody>
      </p:sp>
      <p:sp>
        <p:nvSpPr>
          <p:cNvPr id="13" name="Стрелка вниз 12"/>
          <p:cNvSpPr/>
          <p:nvPr/>
        </p:nvSpPr>
        <p:spPr>
          <a:xfrm rot="1652490">
            <a:off x="2566988" y="1681163"/>
            <a:ext cx="485775" cy="2571750"/>
          </a:xfrm>
          <a:prstGeom prst="downArrow">
            <a:avLst>
              <a:gd name="adj1" fmla="val 32847"/>
              <a:gd name="adj2" fmla="val 1643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4143375" y="1143000"/>
            <a:ext cx="484188" cy="4071938"/>
          </a:xfrm>
          <a:prstGeom prst="downArrow">
            <a:avLst>
              <a:gd name="adj1" fmla="val 32848"/>
              <a:gd name="adj2" fmla="val 1614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9918242">
            <a:off x="5864225" y="1604963"/>
            <a:ext cx="484188" cy="2581275"/>
          </a:xfrm>
          <a:prstGeom prst="downArrow">
            <a:avLst>
              <a:gd name="adj1" fmla="val 29812"/>
              <a:gd name="adj2" fmla="val 1877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9574019">
            <a:off x="6975475" y="1257300"/>
            <a:ext cx="484188" cy="1084263"/>
          </a:xfrm>
          <a:prstGeom prst="downArrow">
            <a:avLst>
              <a:gd name="adj1" fmla="val 35741"/>
              <a:gd name="adj2" fmla="val 1166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357313" y="4429125"/>
            <a:ext cx="1857375" cy="646113"/>
          </a:xfrm>
          <a:prstGeom prst="rect">
            <a:avLst/>
          </a:prstGeom>
          <a:solidFill>
            <a:srgbClr val="FFFFFF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Стоянка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«Озёрная»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43250" y="5715000"/>
            <a:ext cx="2428875" cy="646113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Стоянка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«Историческая»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14938" y="4572000"/>
            <a:ext cx="3000375" cy="646113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Стоянка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«Луговая»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43688" y="2643188"/>
            <a:ext cx="2286000" cy="64611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Стоянка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«Хоровод берёз»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Стоянка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«Цветочная»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7" name="Picture 2" descr="E:\ИзображениеСканер 004.ti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679450" y="1600200"/>
            <a:ext cx="3321050" cy="4572000"/>
          </a:xfrm>
        </p:spPr>
      </p:pic>
      <p:pic>
        <p:nvPicPr>
          <p:cNvPr id="11268" name="Picture 3" descr="C:\Documents and Settings\сергей\Рабочий стол\m_gg06i.bmp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500563" y="1643063"/>
            <a:ext cx="3500437" cy="45005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Стоянка</a:t>
            </a:r>
            <a:br>
              <a:rPr lang="ru-RU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«Озёрная»</a:t>
            </a:r>
            <a:endParaRPr lang="ru-RU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1" name="Picture 2" descr="C:\Documents and Settings\сергей\Рабочий стол\05nil047i.bmp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1643063"/>
            <a:ext cx="3571875" cy="4500562"/>
          </a:xfrm>
        </p:spPr>
      </p:pic>
      <p:pic>
        <p:nvPicPr>
          <p:cNvPr id="12292" name="Picture 3" descr="E:\ИзображениеСканер 003.ti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714375" y="1643063"/>
            <a:ext cx="3316288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Стоянка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«Луговая»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5" name="Picture 2" descr="C:\Documents and Settings\сергей\Рабочий стол\zam068i.bmp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71500" y="1643063"/>
            <a:ext cx="3714750" cy="2714625"/>
          </a:xfrm>
        </p:spPr>
      </p:pic>
      <p:pic>
        <p:nvPicPr>
          <p:cNvPr id="13316" name="Рисунок 4" descr="grass_fli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263875" y="2309001"/>
            <a:ext cx="364331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363" name="Picture 2" descr="E:\ИзображениеСканер.ti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500090"/>
            <a:ext cx="9429783" cy="13001716"/>
          </a:xfrm>
        </p:spPr>
      </p:pic>
      <p:sp>
        <p:nvSpPr>
          <p:cNvPr id="4" name="Прямоугольник 3"/>
          <p:cNvSpPr/>
          <p:nvPr/>
        </p:nvSpPr>
        <p:spPr>
          <a:xfrm>
            <a:off x="857224" y="0"/>
            <a:ext cx="742955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Юные экологи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Качество знаний за год 86%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6868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dirty="0" smtClean="0"/>
              <a:t>       </a:t>
            </a:r>
            <a:r>
              <a:rPr lang="ru-RU" sz="4400" b="1" i="1" dirty="0" smtClean="0"/>
              <a:t>Исследовательская деятельность</a:t>
            </a:r>
            <a:r>
              <a:rPr lang="ru-RU" sz="4400" dirty="0" smtClean="0"/>
              <a:t> способствует развитию творческих способностей, познавательных интересов учащихся, умению работать с дополнительной литературой и самостоятельно конструировать свои знания.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u="dotted" dirty="0" smtClean="0"/>
              <a:t>   Р</a:t>
            </a:r>
            <a:r>
              <a:rPr lang="ru-RU" b="1" u="heavy" dirty="0" smtClean="0"/>
              <a:t>оль  исследовательской  деятельности  как  средство  формирования  познавательных  мотивов , исследовательских  умений , знаний  и  способов  деятельности 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214290"/>
            <a:ext cx="280557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Цель: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 descr="i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2214554"/>
            <a:ext cx="3752155" cy="44184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sz="4400" i="1" dirty="0" smtClean="0">
                <a:solidFill>
                  <a:srgbClr val="FF0000"/>
                </a:solidFill>
              </a:rPr>
              <a:t>Условия формирования исследовательских умений младших школьников 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928802"/>
            <a:ext cx="86868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1)Целенаправленность </a:t>
            </a:r>
          </a:p>
          <a:p>
            <a:pPr>
              <a:buNone/>
            </a:pPr>
            <a:r>
              <a:rPr lang="ru-RU" dirty="0" smtClean="0"/>
              <a:t>и систематичность;</a:t>
            </a:r>
          </a:p>
          <a:p>
            <a:pPr>
              <a:buNone/>
            </a:pPr>
            <a:r>
              <a:rPr lang="ru-RU" dirty="0" smtClean="0"/>
              <a:t>2)</a:t>
            </a:r>
            <a:r>
              <a:rPr lang="ru-RU" dirty="0" err="1" smtClean="0"/>
              <a:t>Мотивированность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3)Творческая среда;</a:t>
            </a:r>
          </a:p>
          <a:p>
            <a:pPr>
              <a:buNone/>
            </a:pPr>
            <a:r>
              <a:rPr lang="ru-RU" dirty="0" smtClean="0"/>
              <a:t>4)Психологический комфорт;</a:t>
            </a:r>
          </a:p>
          <a:p>
            <a:pPr>
              <a:buNone/>
            </a:pPr>
            <a:r>
              <a:rPr lang="ru-RU" dirty="0" smtClean="0"/>
              <a:t>5)Личность педагога;</a:t>
            </a:r>
          </a:p>
          <a:p>
            <a:pPr>
              <a:buNone/>
            </a:pPr>
            <a:r>
              <a:rPr lang="ru-RU" dirty="0" smtClean="0"/>
              <a:t>6)Учёт возрастных </a:t>
            </a:r>
          </a:p>
          <a:p>
            <a:pPr>
              <a:buNone/>
            </a:pPr>
            <a:r>
              <a:rPr lang="ru-RU" dirty="0" smtClean="0"/>
              <a:t>способностей.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46" y="4152869"/>
            <a:ext cx="4071934" cy="27051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Условия развития исследовательских умений младших школьников: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1)Умения организовать свою работу;</a:t>
            </a:r>
          </a:p>
          <a:p>
            <a:pPr>
              <a:buNone/>
            </a:pPr>
            <a:r>
              <a:rPr lang="ru-RU" dirty="0" smtClean="0"/>
              <a:t>2)Умения и знания исследовательского характера;</a:t>
            </a:r>
          </a:p>
          <a:p>
            <a:pPr>
              <a:buNone/>
            </a:pPr>
            <a:r>
              <a:rPr lang="ru-RU" dirty="0" smtClean="0"/>
              <a:t>3)Умения работать с информацией;</a:t>
            </a:r>
          </a:p>
          <a:p>
            <a:pPr>
              <a:buNone/>
            </a:pPr>
            <a:r>
              <a:rPr lang="ru-RU" dirty="0" smtClean="0"/>
              <a:t>4)Умения представить результат своей работы.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Виды учебных исследований: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1)По количеству участников;</a:t>
            </a:r>
          </a:p>
          <a:p>
            <a:pPr>
              <a:buNone/>
            </a:pPr>
            <a:r>
              <a:rPr lang="ru-RU" dirty="0" smtClean="0"/>
              <a:t>2)По месту проведения;</a:t>
            </a:r>
          </a:p>
          <a:p>
            <a:pPr>
              <a:buNone/>
            </a:pPr>
            <a:r>
              <a:rPr lang="ru-RU" dirty="0" smtClean="0"/>
              <a:t>3)По времени;</a:t>
            </a:r>
          </a:p>
          <a:p>
            <a:pPr>
              <a:buNone/>
            </a:pPr>
            <a:r>
              <a:rPr lang="ru-RU" dirty="0" smtClean="0"/>
              <a:t>4)По теме.</a:t>
            </a:r>
            <a:endParaRPr lang="ru-RU" dirty="0"/>
          </a:p>
        </p:txBody>
      </p:sp>
      <p:pic>
        <p:nvPicPr>
          <p:cNvPr id="6" name="Рисунок 5" descr="1191268972_c41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2143116"/>
            <a:ext cx="4043364" cy="4500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1214422"/>
            <a:ext cx="4580582" cy="54292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Результаты исследования:</a:t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1)Конференции;</a:t>
            </a:r>
          </a:p>
          <a:p>
            <a:pPr>
              <a:buNone/>
            </a:pPr>
            <a:r>
              <a:rPr lang="ru-RU" dirty="0" smtClean="0"/>
              <a:t>2)Презентации;</a:t>
            </a:r>
          </a:p>
          <a:p>
            <a:pPr>
              <a:buNone/>
            </a:pPr>
            <a:r>
              <a:rPr lang="ru-RU" dirty="0" smtClean="0"/>
              <a:t>3)Выступления;</a:t>
            </a:r>
          </a:p>
          <a:p>
            <a:pPr>
              <a:buNone/>
            </a:pPr>
            <a:r>
              <a:rPr lang="ru-RU" dirty="0" smtClean="0"/>
              <a:t>4)Выставки </a:t>
            </a:r>
          </a:p>
          <a:p>
            <a:pPr>
              <a:buNone/>
            </a:pPr>
            <a:r>
              <a:rPr lang="ru-RU" dirty="0" smtClean="0"/>
              <a:t>   достижений.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Где зимуют птицы?</a:t>
            </a:r>
            <a:endParaRPr lang="ru-RU" dirty="0"/>
          </a:p>
        </p:txBody>
      </p:sp>
      <p:pic>
        <p:nvPicPr>
          <p:cNvPr id="8" name="Содержимое 7" descr="0_221bc_c3401b1f_XL.jpe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00100" y="1181392"/>
            <a:ext cx="7429552" cy="536785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Тайна растений</a:t>
            </a:r>
            <a:endParaRPr lang="ru-RU" dirty="0"/>
          </a:p>
        </p:txBody>
      </p:sp>
      <p:pic>
        <p:nvPicPr>
          <p:cNvPr id="4" name="Содержимое 3" descr="0_221bc_c3401b1f_XL.jpe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930062">
            <a:off x="5134920" y="2450739"/>
            <a:ext cx="2684379" cy="3067862"/>
          </a:xfrm>
        </p:spPr>
      </p:pic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36068">
            <a:off x="1043587" y="2088667"/>
            <a:ext cx="2903201" cy="4143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6"/>
          <a:ext cx="9144000" cy="6857994"/>
        </p:xfrm>
        <a:graphic>
          <a:graphicData uri="http://schemas.openxmlformats.org/drawingml/2006/table">
            <a:tbl>
              <a:tblPr/>
              <a:tblGrid>
                <a:gridCol w="3047390"/>
                <a:gridCol w="3047390"/>
                <a:gridCol w="3049220"/>
              </a:tblGrid>
              <a:tr h="5275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6.04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Полив 6.04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6.04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5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8.04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Полив-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8.04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5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10.04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Полив-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10.04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5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13.04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Полив 13.04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13.04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Перо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9 см.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Перо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7 см.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Перо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0,5 см.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5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15.04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Полив-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15.04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5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17.04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Полив-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17.04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5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20.04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Полив 20.04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20.04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33 см.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Перо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25 см.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13 см.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5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24.04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Полив 24.04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24.04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5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42 см.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30 см.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19см.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138</TotalTime>
  <Words>249</Words>
  <Application>Microsoft Office PowerPoint</Application>
  <PresentationFormat>Экран (4:3)</PresentationFormat>
  <Paragraphs>103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Слайд 1</vt:lpstr>
      <vt:lpstr>Слайд 2</vt:lpstr>
      <vt:lpstr>Условия формирования исследовательских умений младших школьников : </vt:lpstr>
      <vt:lpstr>Условия развития исследовательских умений младших школьников:</vt:lpstr>
      <vt:lpstr>Виды учебных исследований:</vt:lpstr>
      <vt:lpstr>Результаты исследования: </vt:lpstr>
      <vt:lpstr>Где зимуют птицы?</vt:lpstr>
      <vt:lpstr>Тайна растений</vt:lpstr>
      <vt:lpstr>Слайд 9</vt:lpstr>
      <vt:lpstr>Слайд 10</vt:lpstr>
      <vt:lpstr>Стоянка «Цветочная»</vt:lpstr>
      <vt:lpstr>Стоянка «Озёрная»</vt:lpstr>
      <vt:lpstr>Стоянка «Луговая»</vt:lpstr>
      <vt:lpstr>Слайд 14</vt:lpstr>
      <vt:lpstr>Качество знаний за год 86%</vt:lpstr>
      <vt:lpstr>Вывод: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ольга</cp:lastModifiedBy>
  <cp:revision>17</cp:revision>
  <dcterms:created xsi:type="dcterms:W3CDTF">2010-10-28T18:14:45Z</dcterms:created>
  <dcterms:modified xsi:type="dcterms:W3CDTF">2015-10-19T18:02:43Z</dcterms:modified>
</cp:coreProperties>
</file>