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3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FF66"/>
    <a:srgbClr val="99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04393-8E39-41AC-A212-E551B3160B04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33069-B268-4EB6-AAC9-9C16A2BC7C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Гость\Desktop\Шаблон презентаци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" name="Заголовок 1"/>
          <p:cNvSpPr txBox="1">
            <a:spLocks/>
          </p:cNvSpPr>
          <p:nvPr/>
        </p:nvSpPr>
        <p:spPr>
          <a:xfrm>
            <a:off x="1142976" y="857232"/>
            <a:ext cx="6929486" cy="4214842"/>
          </a:xfrm>
          <a:prstGeom prst="roundRect">
            <a:avLst/>
          </a:prstGeom>
          <a:noFill/>
          <a:ln w="22225">
            <a:noFill/>
          </a:ln>
        </p:spPr>
        <p:style>
          <a:lnRef idx="1">
            <a:schemeClr val="accent6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2500" lnSpcReduction="2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400" b="1" i="0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Методы и приемы организации образовательной деятельности обучающихся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reflection blurRad="6350" stA="60000" endA="900" endPos="58000" dir="5400000" sy="-100000" algn="bl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9" name="Picture 5" descr="http://s43.radikal.ru/i102/0908/15/44378161a60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615208"/>
            <a:ext cx="2360544" cy="224279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3" descr="C:\Users\Гость\Desktop\Шаблон презентаци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" name="Заголовок 1"/>
          <p:cNvSpPr txBox="1">
            <a:spLocks/>
          </p:cNvSpPr>
          <p:nvPr/>
        </p:nvSpPr>
        <p:spPr>
          <a:xfrm>
            <a:off x="928662" y="500042"/>
            <a:ext cx="7772400" cy="5357850"/>
          </a:xfrm>
          <a:prstGeom prst="round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Метод - последовательность</a:t>
            </a:r>
            <a:r>
              <a:rPr kumimoji="0" lang="ru-RU" sz="67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6700" b="1" i="0" u="none" strike="noStrike" kern="120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ресурсообеспеченных</a:t>
            </a:r>
            <a:r>
              <a:rPr kumimoji="0" lang="ru-RU" sz="67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целенаправленных</a:t>
            </a:r>
            <a:r>
              <a:rPr lang="ru-RU" sz="6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взаимосвязанных совместных действий учителя и обучающихся, направленных на достижение поставленной цели.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2" name="Picture 5" descr="http://s43.radikal.ru/i102/0908/15/44378161a60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615208"/>
            <a:ext cx="2360544" cy="224279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3" descr="C:\Users\Гость\Desktop\Шаблон презентаци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" name="Заголовок 1"/>
          <p:cNvSpPr txBox="1">
            <a:spLocks/>
          </p:cNvSpPr>
          <p:nvPr/>
        </p:nvSpPr>
        <p:spPr>
          <a:xfrm>
            <a:off x="1371600" y="1500174"/>
            <a:ext cx="7772400" cy="3575067"/>
          </a:xfrm>
          <a:prstGeom prst="round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Приём – конкретный способ деятельности по достижению поставленной задачи.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2" name="Picture 5" descr="http://s43.radikal.ru/i102/0908/15/44378161a60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615208"/>
            <a:ext cx="2360544" cy="224279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Заголовок 1"/>
          <p:cNvSpPr txBox="1">
            <a:spLocks/>
          </p:cNvSpPr>
          <p:nvPr/>
        </p:nvSpPr>
        <p:spPr>
          <a:xfrm>
            <a:off x="500034" y="285728"/>
            <a:ext cx="8358246" cy="928694"/>
          </a:xfrm>
          <a:prstGeom prst="roundRect">
            <a:avLst/>
          </a:prstGeom>
          <a:solidFill>
            <a:schemeClr val="bg1"/>
          </a:solidFill>
          <a:ln>
            <a:solidFill>
              <a:srgbClr val="9933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Методы организации образовательной деятельности</a:t>
            </a:r>
            <a:r>
              <a:rPr kumimoji="0" lang="ru-RU" sz="5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 rot="16200000">
            <a:off x="-1357322" y="4786322"/>
            <a:ext cx="3143272" cy="4286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Словесные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Заголовок 1"/>
          <p:cNvSpPr txBox="1">
            <a:spLocks/>
          </p:cNvSpPr>
          <p:nvPr/>
        </p:nvSpPr>
        <p:spPr>
          <a:xfrm>
            <a:off x="0" y="1357298"/>
            <a:ext cx="2214546" cy="135732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 способам передачи и усвоения информации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3" name="Заголовок 1"/>
          <p:cNvSpPr txBox="1">
            <a:spLocks/>
          </p:cNvSpPr>
          <p:nvPr/>
        </p:nvSpPr>
        <p:spPr>
          <a:xfrm>
            <a:off x="2214546" y="1357298"/>
            <a:ext cx="2286016" cy="135732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 способам мыслительной деятельности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4" name="Заголовок 1"/>
          <p:cNvSpPr txBox="1">
            <a:spLocks/>
          </p:cNvSpPr>
          <p:nvPr/>
        </p:nvSpPr>
        <p:spPr>
          <a:xfrm>
            <a:off x="4500562" y="1357298"/>
            <a:ext cx="2357454" cy="135732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 логике построения учебного материала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5" name="Заголовок 1"/>
          <p:cNvSpPr txBox="1">
            <a:spLocks/>
          </p:cNvSpPr>
          <p:nvPr/>
        </p:nvSpPr>
        <p:spPr>
          <a:xfrm>
            <a:off x="6929454" y="1357298"/>
            <a:ext cx="2214546" cy="135732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 способам мыслительной деятельности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7" name="Скругленный прямоугольник 86"/>
          <p:cNvSpPr/>
          <p:nvPr/>
        </p:nvSpPr>
        <p:spPr>
          <a:xfrm rot="16200000">
            <a:off x="-607255" y="4822041"/>
            <a:ext cx="3071834" cy="4286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Наглядные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 rot="16200000">
            <a:off x="71406" y="4786322"/>
            <a:ext cx="3071834" cy="5000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Практические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 rot="16200000">
            <a:off x="750067" y="4822041"/>
            <a:ext cx="3143272" cy="6429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Объяснительно-иллюстративный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 rot="16200000">
            <a:off x="1428728" y="4857760"/>
            <a:ext cx="3143272" cy="4286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Репродуктивный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 rot="16200000">
            <a:off x="1928794" y="4857760"/>
            <a:ext cx="3143272" cy="4286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Проблемный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 rot="16200000">
            <a:off x="2428860" y="4857760"/>
            <a:ext cx="3143272" cy="4286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Частично-поисковый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Скругленный прямоугольник 92"/>
          <p:cNvSpPr/>
          <p:nvPr/>
        </p:nvSpPr>
        <p:spPr>
          <a:xfrm rot="16200000">
            <a:off x="2928926" y="4857760"/>
            <a:ext cx="3143272" cy="4286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Исследовательский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 rot="16200000">
            <a:off x="3714744" y="4714884"/>
            <a:ext cx="3143272" cy="5715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Индуктивные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Скругленный прямоугольник 94"/>
          <p:cNvSpPr/>
          <p:nvPr/>
        </p:nvSpPr>
        <p:spPr>
          <a:xfrm rot="16200000">
            <a:off x="4643438" y="4714884"/>
            <a:ext cx="3143272" cy="5715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Дедуктивные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Скругленный прямоугольник 95"/>
          <p:cNvSpPr/>
          <p:nvPr/>
        </p:nvSpPr>
        <p:spPr>
          <a:xfrm rot="16200000">
            <a:off x="5857884" y="4643446"/>
            <a:ext cx="3143272" cy="8572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 rot="16200000">
            <a:off x="6929454" y="4572008"/>
            <a:ext cx="3143272" cy="10001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Работа под руководством учителя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0" name="Прямая со стрелкой 99"/>
          <p:cNvCxnSpPr>
            <a:endCxn id="81" idx="3"/>
          </p:cNvCxnSpPr>
          <p:nvPr/>
        </p:nvCxnSpPr>
        <p:spPr>
          <a:xfrm rot="5400000">
            <a:off x="214299" y="2714637"/>
            <a:ext cx="714378" cy="714348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>
            <a:endCxn id="87" idx="3"/>
          </p:cNvCxnSpPr>
          <p:nvPr/>
        </p:nvCxnSpPr>
        <p:spPr>
          <a:xfrm rot="5400000">
            <a:off x="571473" y="3071811"/>
            <a:ext cx="785816" cy="71438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>
            <a:endCxn id="88" idx="3"/>
          </p:cNvCxnSpPr>
          <p:nvPr/>
        </p:nvCxnSpPr>
        <p:spPr>
          <a:xfrm rot="16200000" flipH="1">
            <a:off x="875083" y="2768198"/>
            <a:ext cx="857256" cy="607223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-1285916" y="1857364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>
            <a:stCxn id="83" idx="2"/>
            <a:endCxn id="89" idx="3"/>
          </p:cNvCxnSpPr>
          <p:nvPr/>
        </p:nvCxnSpPr>
        <p:spPr>
          <a:xfrm rot="5400000">
            <a:off x="2411001" y="2625323"/>
            <a:ext cx="857256" cy="1035851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 стрелкой 126"/>
          <p:cNvCxnSpPr>
            <a:stCxn id="83" idx="2"/>
            <a:endCxn id="90" idx="3"/>
          </p:cNvCxnSpPr>
          <p:nvPr/>
        </p:nvCxnSpPr>
        <p:spPr>
          <a:xfrm rot="5400000">
            <a:off x="2786050" y="2928934"/>
            <a:ext cx="785818" cy="35719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stCxn id="83" idx="2"/>
            <a:endCxn id="91" idx="3"/>
          </p:cNvCxnSpPr>
          <p:nvPr/>
        </p:nvCxnSpPr>
        <p:spPr>
          <a:xfrm rot="16200000" flipH="1">
            <a:off x="3036083" y="3036091"/>
            <a:ext cx="785818" cy="142876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>
            <a:stCxn id="83" idx="2"/>
            <a:endCxn id="92" idx="3"/>
          </p:cNvCxnSpPr>
          <p:nvPr/>
        </p:nvCxnSpPr>
        <p:spPr>
          <a:xfrm rot="16200000" flipH="1">
            <a:off x="3286116" y="2786058"/>
            <a:ext cx="785818" cy="642942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 стрелкой 135"/>
          <p:cNvCxnSpPr>
            <a:stCxn id="83" idx="2"/>
            <a:endCxn id="93" idx="3"/>
          </p:cNvCxnSpPr>
          <p:nvPr/>
        </p:nvCxnSpPr>
        <p:spPr>
          <a:xfrm rot="16200000" flipH="1">
            <a:off x="3536149" y="2536025"/>
            <a:ext cx="785818" cy="1143008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/>
          <p:cNvCxnSpPr>
            <a:endCxn id="94" idx="3"/>
          </p:cNvCxnSpPr>
          <p:nvPr/>
        </p:nvCxnSpPr>
        <p:spPr>
          <a:xfrm rot="5400000">
            <a:off x="5179223" y="2821777"/>
            <a:ext cx="714380" cy="500066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/>
          <p:cNvCxnSpPr>
            <a:stCxn id="84" idx="2"/>
            <a:endCxn id="95" idx="3"/>
          </p:cNvCxnSpPr>
          <p:nvPr/>
        </p:nvCxnSpPr>
        <p:spPr>
          <a:xfrm rot="16200000" flipH="1">
            <a:off x="5589991" y="2803917"/>
            <a:ext cx="714380" cy="535785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 стрелкой 143"/>
          <p:cNvCxnSpPr>
            <a:stCxn id="85" idx="2"/>
            <a:endCxn id="96" idx="3"/>
          </p:cNvCxnSpPr>
          <p:nvPr/>
        </p:nvCxnSpPr>
        <p:spPr>
          <a:xfrm rot="5400000">
            <a:off x="7340215" y="2803926"/>
            <a:ext cx="785818" cy="607207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 стрелкой 145"/>
          <p:cNvCxnSpPr>
            <a:stCxn id="85" idx="2"/>
            <a:endCxn id="97" idx="3"/>
          </p:cNvCxnSpPr>
          <p:nvPr/>
        </p:nvCxnSpPr>
        <p:spPr>
          <a:xfrm rot="16200000" flipH="1">
            <a:off x="7875999" y="2875347"/>
            <a:ext cx="785818" cy="464363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214290"/>
            <a:ext cx="8358246" cy="857256"/>
          </a:xfrm>
          <a:prstGeom prst="roundRect">
            <a:avLst/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Приёмы организации образовательной деятельности 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0" y="1285860"/>
            <a:ext cx="2857488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Приёмы работы с текстовыми источниками информации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14678" y="2071678"/>
            <a:ext cx="2786082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Приёмы работы с текстами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00728" y="1357298"/>
            <a:ext cx="3000428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Приёмы работы с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картографически-ми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материалами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3143248"/>
            <a:ext cx="3143272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Приёмы работы со статическими иллюстративными материалами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14678" y="4000504"/>
            <a:ext cx="2928958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Приёмы работы с динамическими экранными материалами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15074" y="3143248"/>
            <a:ext cx="2786050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Игровые приёмы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00728" y="5143512"/>
            <a:ext cx="3143272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Вербальные приёмы обучения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5072074"/>
            <a:ext cx="3143272" cy="14287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Приёмы работы со статистическими материалами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Гость\Desktop\Шаблон презентаци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1285860"/>
            <a:ext cx="9144000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9933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Виды, типы, формы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9933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уроков</a:t>
            </a:r>
          </a:p>
          <a:p>
            <a:pPr algn="r"/>
            <a:endParaRPr lang="ru-RU" sz="2400" b="1" dirty="0" smtClean="0">
              <a:ln w="24500" cmpd="dbl">
                <a:solidFill>
                  <a:schemeClr val="tx1"/>
                </a:solidFill>
                <a:prstDash val="solid"/>
                <a:miter lim="800000"/>
              </a:ln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err="1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В.М.Лизинский</a:t>
            </a:r>
            <a:r>
              <a:rPr lang="ru-RU" sz="2400" b="1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к.п.н., профессор,</a:t>
            </a:r>
          </a:p>
          <a:p>
            <a:pPr algn="r"/>
            <a:r>
              <a:rPr lang="ru-RU" sz="2400" b="1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главный редактор издательства </a:t>
            </a:r>
          </a:p>
          <a:p>
            <a:pPr algn="r"/>
            <a:r>
              <a:rPr lang="ru-RU" sz="2400" b="1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НОУ Центр «Педагогический поиск», г.Москва)</a:t>
            </a:r>
            <a:endParaRPr lang="ru-RU" sz="2400" b="1" cap="none" spc="0" dirty="0" smtClean="0">
              <a:ln w="24500" cmpd="dbl">
                <a:solidFill>
                  <a:schemeClr val="tx1"/>
                </a:solidFill>
                <a:prstDash val="solid"/>
                <a:miter lim="800000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5" descr="http://s43.radikal.ru/i102/0908/15/44378161a60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929198"/>
            <a:ext cx="1879691" cy="17859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Гость\Desktop\Шаблон презентаци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-5417"/>
            <a:ext cx="942981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Урок-викторина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Урок-поиск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Проектный урок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Урок-экскурсия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Урок-экспедиция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Стихотворно-музыкальный урок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 - пресс-конференция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Проблемно-обучающий  зачет 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 форма урока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9.Конкурс знаний, умений и 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творчества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Гость\Desktop\Шаблон презентаци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714356"/>
            <a:ext cx="94297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10.Деловые, ролевые, ситуационные игры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11.Интегрированные уроки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12.Урок-фантазия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13.Урок-сказка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14.Урок-спектакль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15.Урок-конференция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16.Урок-лекция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17.Урок-суд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18.Урок-экзамен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Гость\Desktop\Шаблон презентации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7158" y="1142984"/>
            <a:ext cx="74295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19.Урок художественного чтения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20.Урок-дискуссия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21.Урок-соревнование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22.Урок-отчет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23.Урок-рассказ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24.Урок-биография</a:t>
            </a:r>
          </a:p>
          <a:p>
            <a:pPr marL="514350" indent="-51435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25.Урок-семинар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190</Words>
  <Application>Microsoft Office PowerPoint</Application>
  <PresentationFormat>Экран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Ольга Николаевна</cp:lastModifiedBy>
  <cp:revision>18</cp:revision>
  <dcterms:created xsi:type="dcterms:W3CDTF">2013-04-10T13:40:36Z</dcterms:created>
  <dcterms:modified xsi:type="dcterms:W3CDTF">2013-04-11T05:21:02Z</dcterms:modified>
</cp:coreProperties>
</file>