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5D15-C844-4BF4-B2BA-EA16F1D4D8F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52B02-62D8-43E0-B4AB-B2E4333BD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8686800" y="0"/>
            <a:ext cx="457200" cy="6858000"/>
            <a:chOff x="5472" y="0"/>
            <a:chExt cx="288" cy="432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520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5472" y="0"/>
              <a:ext cx="288" cy="864"/>
            </a:xfrm>
            <a:prstGeom prst="flowChartDelay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5472" y="864"/>
              <a:ext cx="288" cy="864"/>
            </a:xfrm>
            <a:prstGeom prst="flowChartDelay">
              <a:avLst/>
            </a:prstGeom>
            <a:solidFill>
              <a:srgbClr val="4523A5"/>
            </a:solidFill>
            <a:ln w="9525">
              <a:solidFill>
                <a:srgbClr val="4523A5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72" y="1728"/>
              <a:ext cx="288" cy="864"/>
            </a:xfrm>
            <a:prstGeom prst="flowChartDelay">
              <a:avLst/>
            </a:prstGeom>
            <a:solidFill>
              <a:srgbClr val="FFFF09"/>
            </a:solidFill>
            <a:ln w="9525">
              <a:solidFill>
                <a:srgbClr val="FFFF5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5472" y="2592"/>
              <a:ext cx="288" cy="864"/>
            </a:xfrm>
            <a:prstGeom prst="flowChartDelay">
              <a:avLst/>
            </a:prstGeom>
            <a:solidFill>
              <a:srgbClr val="1EC039"/>
            </a:solidFill>
            <a:ln w="9525">
              <a:solidFill>
                <a:srgbClr val="1EC039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5472" y="3456"/>
              <a:ext cx="288" cy="864"/>
            </a:xfrm>
            <a:prstGeom prst="flowChartDelay">
              <a:avLst/>
            </a:prstGeom>
            <a:solidFill>
              <a:srgbClr val="ED092A"/>
            </a:solidFill>
            <a:ln w="9525">
              <a:solidFill>
                <a:srgbClr val="ED092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</p:grp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" name="Group 50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3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9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5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36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7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8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9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40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41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43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44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46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47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8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49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Rectangle 54"/>
          <p:cNvSpPr>
            <a:spLocks noChangeArrowheads="1"/>
          </p:cNvSpPr>
          <p:nvPr/>
        </p:nvSpPr>
        <p:spPr bwMode="auto">
          <a:xfrm>
            <a:off x="876300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0"/>
            <a:ext cx="457200" cy="1371600"/>
          </a:xfrm>
          <a:prstGeom prst="flowChartDelay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1</a:t>
            </a:r>
          </a:p>
        </p:txBody>
      </p:sp>
      <p:sp>
        <p:nvSpPr>
          <p:cNvPr id="45" name="AutoShap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1371600"/>
            <a:ext cx="457200" cy="1371600"/>
          </a:xfrm>
          <a:prstGeom prst="flowChartDelay">
            <a:avLst/>
          </a:prstGeom>
          <a:solidFill>
            <a:srgbClr val="4523A5"/>
          </a:solidFill>
          <a:ln w="9525">
            <a:solidFill>
              <a:srgbClr val="4523A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2</a:t>
            </a:r>
          </a:p>
        </p:txBody>
      </p:sp>
      <p:sp>
        <p:nvSpPr>
          <p:cNvPr id="46" name="AutoShape 5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2743200"/>
            <a:ext cx="457200" cy="1371600"/>
          </a:xfrm>
          <a:prstGeom prst="flowChartDelay">
            <a:avLst/>
          </a:prstGeom>
          <a:solidFill>
            <a:srgbClr val="FFFF09"/>
          </a:solidFill>
          <a:ln w="9525">
            <a:solidFill>
              <a:srgbClr val="FFFF5B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3</a:t>
            </a:r>
          </a:p>
        </p:txBody>
      </p:sp>
      <p:sp>
        <p:nvSpPr>
          <p:cNvPr id="47" name="AutoShap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4114800"/>
            <a:ext cx="457200" cy="1371600"/>
          </a:xfrm>
          <a:prstGeom prst="flowChartDelay">
            <a:avLst/>
          </a:prstGeom>
          <a:solidFill>
            <a:srgbClr val="1EC039"/>
          </a:solidFill>
          <a:ln w="9525">
            <a:solidFill>
              <a:srgbClr val="1EC039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 dirty="0">
                <a:solidFill>
                  <a:schemeClr val="bg1"/>
                </a:solidFill>
              </a:rPr>
              <a:t>Пункт плана 4</a:t>
            </a:r>
          </a:p>
        </p:txBody>
      </p:sp>
      <p:sp>
        <p:nvSpPr>
          <p:cNvPr id="48" name="AutoShap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5486400"/>
            <a:ext cx="457200" cy="1371600"/>
          </a:xfrm>
          <a:prstGeom prst="flowChartDelay">
            <a:avLst/>
          </a:prstGeom>
          <a:solidFill>
            <a:srgbClr val="ED092A"/>
          </a:solidFill>
          <a:ln w="9525">
            <a:solidFill>
              <a:srgbClr val="ED092A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5</a:t>
            </a:r>
          </a:p>
        </p:txBody>
      </p:sp>
      <p:grpSp>
        <p:nvGrpSpPr>
          <p:cNvPr id="57" name="Group 72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58" name="AutoShape 73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74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75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76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77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78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79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80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81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82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83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AutoShape 84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AutoShape 85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AutoShape 86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AutoShape 87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AutoShape 88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89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90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AutoShape 91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AutoShape 92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93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AutoShape 94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95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96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97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AutoShape 98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99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100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101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AutoShape 102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8" name="Заголовок 1"/>
          <p:cNvSpPr>
            <a:spLocks noGrp="1"/>
          </p:cNvSpPr>
          <p:nvPr>
            <p:ph type="ctrTitle"/>
          </p:nvPr>
        </p:nvSpPr>
        <p:spPr>
          <a:xfrm>
            <a:off x="1000100" y="1142984"/>
            <a:ext cx="7100910" cy="2298707"/>
          </a:xfrm>
          <a:prstGeom prst="round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br>
              <a:rPr lang="ru-RU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практической части образовательных программ.</a:t>
            </a:r>
            <a:endParaRPr lang="ru-RU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8686800" y="0"/>
            <a:ext cx="457200" cy="6858000"/>
            <a:chOff x="5472" y="0"/>
            <a:chExt cx="288" cy="432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520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5472" y="0"/>
              <a:ext cx="288" cy="864"/>
            </a:xfrm>
            <a:prstGeom prst="flowChartDelay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5472" y="864"/>
              <a:ext cx="288" cy="864"/>
            </a:xfrm>
            <a:prstGeom prst="flowChartDelay">
              <a:avLst/>
            </a:prstGeom>
            <a:solidFill>
              <a:srgbClr val="4523A5"/>
            </a:solidFill>
            <a:ln w="9525">
              <a:solidFill>
                <a:srgbClr val="4523A5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72" y="1728"/>
              <a:ext cx="288" cy="864"/>
            </a:xfrm>
            <a:prstGeom prst="flowChartDelay">
              <a:avLst/>
            </a:prstGeom>
            <a:solidFill>
              <a:srgbClr val="FFFF09"/>
            </a:solidFill>
            <a:ln w="9525">
              <a:solidFill>
                <a:srgbClr val="FFFF5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5472" y="2592"/>
              <a:ext cx="288" cy="864"/>
            </a:xfrm>
            <a:prstGeom prst="flowChartDelay">
              <a:avLst/>
            </a:prstGeom>
            <a:solidFill>
              <a:srgbClr val="1EC039"/>
            </a:solidFill>
            <a:ln w="9525">
              <a:solidFill>
                <a:srgbClr val="1EC039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5472" y="3456"/>
              <a:ext cx="288" cy="864"/>
            </a:xfrm>
            <a:prstGeom prst="flowChartDelay">
              <a:avLst/>
            </a:prstGeom>
            <a:solidFill>
              <a:srgbClr val="ED092A"/>
            </a:solidFill>
            <a:ln w="9525">
              <a:solidFill>
                <a:srgbClr val="ED092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</p:grp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3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9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5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36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7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8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9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40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41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43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44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46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47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8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49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Rectangle 54"/>
          <p:cNvSpPr>
            <a:spLocks noChangeArrowheads="1"/>
          </p:cNvSpPr>
          <p:nvPr/>
        </p:nvSpPr>
        <p:spPr bwMode="auto">
          <a:xfrm>
            <a:off x="876300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0"/>
            <a:ext cx="457200" cy="1371600"/>
          </a:xfrm>
          <a:prstGeom prst="flowChartDelay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1</a:t>
            </a:r>
          </a:p>
        </p:txBody>
      </p:sp>
      <p:sp>
        <p:nvSpPr>
          <p:cNvPr id="45" name="AutoShap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1371600"/>
            <a:ext cx="457200" cy="1371600"/>
          </a:xfrm>
          <a:prstGeom prst="flowChartDelay">
            <a:avLst/>
          </a:prstGeom>
          <a:solidFill>
            <a:srgbClr val="4523A5"/>
          </a:solidFill>
          <a:ln w="9525">
            <a:solidFill>
              <a:srgbClr val="4523A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2</a:t>
            </a:r>
          </a:p>
        </p:txBody>
      </p:sp>
      <p:sp>
        <p:nvSpPr>
          <p:cNvPr id="46" name="AutoShape 5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2743200"/>
            <a:ext cx="457200" cy="1371600"/>
          </a:xfrm>
          <a:prstGeom prst="flowChartDelay">
            <a:avLst/>
          </a:prstGeom>
          <a:solidFill>
            <a:srgbClr val="FFFF09"/>
          </a:solidFill>
          <a:ln w="9525">
            <a:solidFill>
              <a:srgbClr val="FFFF5B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3</a:t>
            </a:r>
          </a:p>
        </p:txBody>
      </p:sp>
      <p:sp>
        <p:nvSpPr>
          <p:cNvPr id="47" name="AutoShap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4114800"/>
            <a:ext cx="457200" cy="1371600"/>
          </a:xfrm>
          <a:prstGeom prst="flowChartDelay">
            <a:avLst/>
          </a:prstGeom>
          <a:solidFill>
            <a:srgbClr val="1EC039"/>
          </a:solidFill>
          <a:ln w="9525">
            <a:solidFill>
              <a:srgbClr val="1EC039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 dirty="0">
                <a:solidFill>
                  <a:schemeClr val="bg1"/>
                </a:solidFill>
              </a:rPr>
              <a:t>Пункт плана 4</a:t>
            </a:r>
          </a:p>
        </p:txBody>
      </p:sp>
      <p:sp>
        <p:nvSpPr>
          <p:cNvPr id="48" name="AutoShap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5486400"/>
            <a:ext cx="457200" cy="1371600"/>
          </a:xfrm>
          <a:prstGeom prst="flowChartDelay">
            <a:avLst/>
          </a:prstGeom>
          <a:solidFill>
            <a:srgbClr val="ED092A"/>
          </a:solidFill>
          <a:ln w="9525">
            <a:solidFill>
              <a:srgbClr val="ED092A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5</a:t>
            </a:r>
          </a:p>
        </p:txBody>
      </p:sp>
      <p:grpSp>
        <p:nvGrpSpPr>
          <p:cNvPr id="4" name="Group 72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58" name="AutoShape 73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74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75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76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77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78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79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80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81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82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83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AutoShape 84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AutoShape 85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AutoShape 86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AutoShape 87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AutoShape 88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89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90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AutoShape 91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AutoShape 92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93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AutoShape 94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95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96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97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AutoShape 98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99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100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101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AutoShape 102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8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44291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Цель практических работ – создать условия для развития компетентной личности обучающегося (т.е. умеющей получать, осваивать и применять информацию, полученную как самостоятельно, так и в процессе совместной деятельности</a:t>
            </a:r>
            <a: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8686800" y="0"/>
            <a:ext cx="457200" cy="6858000"/>
            <a:chOff x="5472" y="0"/>
            <a:chExt cx="288" cy="432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520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5472" y="0"/>
              <a:ext cx="288" cy="864"/>
            </a:xfrm>
            <a:prstGeom prst="flowChartDelay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5472" y="864"/>
              <a:ext cx="288" cy="864"/>
            </a:xfrm>
            <a:prstGeom prst="flowChartDelay">
              <a:avLst/>
            </a:prstGeom>
            <a:solidFill>
              <a:srgbClr val="4523A5"/>
            </a:solidFill>
            <a:ln w="9525">
              <a:solidFill>
                <a:srgbClr val="4523A5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72" y="1728"/>
              <a:ext cx="288" cy="864"/>
            </a:xfrm>
            <a:prstGeom prst="flowChartDelay">
              <a:avLst/>
            </a:prstGeom>
            <a:solidFill>
              <a:srgbClr val="FFFF09"/>
            </a:solidFill>
            <a:ln w="9525">
              <a:solidFill>
                <a:srgbClr val="FFFF5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5472" y="2592"/>
              <a:ext cx="288" cy="864"/>
            </a:xfrm>
            <a:prstGeom prst="flowChartDelay">
              <a:avLst/>
            </a:prstGeom>
            <a:solidFill>
              <a:srgbClr val="1EC039"/>
            </a:solidFill>
            <a:ln w="9525">
              <a:solidFill>
                <a:srgbClr val="1EC039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5472" y="3456"/>
              <a:ext cx="288" cy="864"/>
            </a:xfrm>
            <a:prstGeom prst="flowChartDelay">
              <a:avLst/>
            </a:prstGeom>
            <a:solidFill>
              <a:srgbClr val="ED092A"/>
            </a:solidFill>
            <a:ln w="9525">
              <a:solidFill>
                <a:srgbClr val="ED092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</p:grp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3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9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5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36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7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8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9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40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41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43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44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46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47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8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49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Rectangle 54"/>
          <p:cNvSpPr>
            <a:spLocks noChangeArrowheads="1"/>
          </p:cNvSpPr>
          <p:nvPr/>
        </p:nvSpPr>
        <p:spPr bwMode="auto">
          <a:xfrm>
            <a:off x="876300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0"/>
            <a:ext cx="457200" cy="1371600"/>
          </a:xfrm>
          <a:prstGeom prst="flowChartDelay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1</a:t>
            </a:r>
          </a:p>
        </p:txBody>
      </p:sp>
      <p:sp>
        <p:nvSpPr>
          <p:cNvPr id="45" name="AutoShap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1371600"/>
            <a:ext cx="457200" cy="1371600"/>
          </a:xfrm>
          <a:prstGeom prst="flowChartDelay">
            <a:avLst/>
          </a:prstGeom>
          <a:solidFill>
            <a:srgbClr val="4523A5"/>
          </a:solidFill>
          <a:ln w="9525">
            <a:solidFill>
              <a:srgbClr val="4523A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2</a:t>
            </a:r>
          </a:p>
        </p:txBody>
      </p:sp>
      <p:sp>
        <p:nvSpPr>
          <p:cNvPr id="46" name="AutoShape 5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2743200"/>
            <a:ext cx="457200" cy="1371600"/>
          </a:xfrm>
          <a:prstGeom prst="flowChartDelay">
            <a:avLst/>
          </a:prstGeom>
          <a:solidFill>
            <a:srgbClr val="FFFF09"/>
          </a:solidFill>
          <a:ln w="9525">
            <a:solidFill>
              <a:srgbClr val="FFFF5B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3</a:t>
            </a:r>
          </a:p>
        </p:txBody>
      </p:sp>
      <p:sp>
        <p:nvSpPr>
          <p:cNvPr id="47" name="AutoShap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4114800"/>
            <a:ext cx="457200" cy="1371600"/>
          </a:xfrm>
          <a:prstGeom prst="flowChartDelay">
            <a:avLst/>
          </a:prstGeom>
          <a:solidFill>
            <a:srgbClr val="1EC039"/>
          </a:solidFill>
          <a:ln w="9525">
            <a:solidFill>
              <a:srgbClr val="1EC039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 dirty="0">
                <a:solidFill>
                  <a:schemeClr val="bg1"/>
                </a:solidFill>
              </a:rPr>
              <a:t>Пункт плана 4</a:t>
            </a:r>
          </a:p>
        </p:txBody>
      </p:sp>
      <p:sp>
        <p:nvSpPr>
          <p:cNvPr id="48" name="AutoShap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5486400"/>
            <a:ext cx="457200" cy="1371600"/>
          </a:xfrm>
          <a:prstGeom prst="flowChartDelay">
            <a:avLst/>
          </a:prstGeom>
          <a:solidFill>
            <a:srgbClr val="ED092A"/>
          </a:solidFill>
          <a:ln w="9525">
            <a:solidFill>
              <a:srgbClr val="ED092A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5</a:t>
            </a:r>
          </a:p>
        </p:txBody>
      </p:sp>
      <p:grpSp>
        <p:nvGrpSpPr>
          <p:cNvPr id="4" name="Group 72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58" name="AutoShape 73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74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75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76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77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78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79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80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81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82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83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AutoShape 84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AutoShape 85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AutoShape 86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AutoShape 87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AutoShape 88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89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90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AutoShape 91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AutoShape 92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93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AutoShape 94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95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96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97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AutoShape 98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99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100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101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AutoShape 102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8" name="Заголовок 1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7000924" cy="9286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Задачи практических работ: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Заголовок 1"/>
          <p:cNvSpPr txBox="1">
            <a:spLocks/>
          </p:cNvSpPr>
          <p:nvPr/>
        </p:nvSpPr>
        <p:spPr>
          <a:xfrm>
            <a:off x="1000100" y="2071678"/>
            <a:ext cx="7143800" cy="342902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-создать условия для достижения обучающимися программы предметных и </a:t>
            </a:r>
            <a:r>
              <a:rPr kumimoji="0" lang="ru-RU" sz="39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метапредметных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результатов;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8686800" y="0"/>
            <a:ext cx="457200" cy="6858000"/>
            <a:chOff x="5472" y="0"/>
            <a:chExt cx="288" cy="432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520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5472" y="0"/>
              <a:ext cx="288" cy="864"/>
            </a:xfrm>
            <a:prstGeom prst="flowChartDelay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5472" y="864"/>
              <a:ext cx="288" cy="864"/>
            </a:xfrm>
            <a:prstGeom prst="flowChartDelay">
              <a:avLst/>
            </a:prstGeom>
            <a:solidFill>
              <a:srgbClr val="4523A5"/>
            </a:solidFill>
            <a:ln w="9525">
              <a:solidFill>
                <a:srgbClr val="4523A5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72" y="1728"/>
              <a:ext cx="288" cy="864"/>
            </a:xfrm>
            <a:prstGeom prst="flowChartDelay">
              <a:avLst/>
            </a:prstGeom>
            <a:solidFill>
              <a:srgbClr val="FFFF09"/>
            </a:solidFill>
            <a:ln w="9525">
              <a:solidFill>
                <a:srgbClr val="FFFF5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5472" y="2592"/>
              <a:ext cx="288" cy="864"/>
            </a:xfrm>
            <a:prstGeom prst="flowChartDelay">
              <a:avLst/>
            </a:prstGeom>
            <a:solidFill>
              <a:srgbClr val="1EC039"/>
            </a:solidFill>
            <a:ln w="9525">
              <a:solidFill>
                <a:srgbClr val="1EC039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5472" y="3456"/>
              <a:ext cx="288" cy="864"/>
            </a:xfrm>
            <a:prstGeom prst="flowChartDelay">
              <a:avLst/>
            </a:prstGeom>
            <a:solidFill>
              <a:srgbClr val="ED092A"/>
            </a:solidFill>
            <a:ln w="9525">
              <a:solidFill>
                <a:srgbClr val="ED092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rtl="1"/>
              <a:r>
                <a:rPr lang="ru-RU" sz="1400">
                  <a:solidFill>
                    <a:schemeClr val="bg1"/>
                  </a:solidFill>
                </a:rPr>
                <a:t>Пункт плана</a:t>
              </a:r>
            </a:p>
          </p:txBody>
        </p:sp>
      </p:grp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3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9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5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36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7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8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9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40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41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43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44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46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47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8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49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Rectangle 54"/>
          <p:cNvSpPr>
            <a:spLocks noChangeArrowheads="1"/>
          </p:cNvSpPr>
          <p:nvPr/>
        </p:nvSpPr>
        <p:spPr bwMode="auto">
          <a:xfrm>
            <a:off x="8763000" y="0"/>
            <a:ext cx="381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0"/>
            <a:ext cx="457200" cy="1371600"/>
          </a:xfrm>
          <a:prstGeom prst="flowChartDelay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1</a:t>
            </a:r>
          </a:p>
        </p:txBody>
      </p:sp>
      <p:sp>
        <p:nvSpPr>
          <p:cNvPr id="45" name="AutoShap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1371600"/>
            <a:ext cx="457200" cy="1371600"/>
          </a:xfrm>
          <a:prstGeom prst="flowChartDelay">
            <a:avLst/>
          </a:prstGeom>
          <a:solidFill>
            <a:srgbClr val="4523A5"/>
          </a:solidFill>
          <a:ln w="9525">
            <a:solidFill>
              <a:srgbClr val="4523A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2</a:t>
            </a:r>
          </a:p>
        </p:txBody>
      </p:sp>
      <p:sp>
        <p:nvSpPr>
          <p:cNvPr id="46" name="AutoShape 5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2743200"/>
            <a:ext cx="457200" cy="1371600"/>
          </a:xfrm>
          <a:prstGeom prst="flowChartDelay">
            <a:avLst/>
          </a:prstGeom>
          <a:solidFill>
            <a:srgbClr val="FFFF09"/>
          </a:solidFill>
          <a:ln w="9525">
            <a:solidFill>
              <a:srgbClr val="FFFF5B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3</a:t>
            </a:r>
          </a:p>
        </p:txBody>
      </p:sp>
      <p:sp>
        <p:nvSpPr>
          <p:cNvPr id="47" name="AutoShap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4114800"/>
            <a:ext cx="457200" cy="1371600"/>
          </a:xfrm>
          <a:prstGeom prst="flowChartDelay">
            <a:avLst/>
          </a:prstGeom>
          <a:solidFill>
            <a:srgbClr val="1EC039"/>
          </a:solidFill>
          <a:ln w="9525">
            <a:solidFill>
              <a:srgbClr val="1EC039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 dirty="0">
                <a:solidFill>
                  <a:schemeClr val="bg1"/>
                </a:solidFill>
              </a:rPr>
              <a:t>Пункт плана 4</a:t>
            </a:r>
          </a:p>
        </p:txBody>
      </p:sp>
      <p:sp>
        <p:nvSpPr>
          <p:cNvPr id="48" name="AutoShap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686800" y="5486400"/>
            <a:ext cx="457200" cy="1371600"/>
          </a:xfrm>
          <a:prstGeom prst="flowChartDelay">
            <a:avLst/>
          </a:prstGeom>
          <a:solidFill>
            <a:srgbClr val="ED092A"/>
          </a:solidFill>
          <a:ln w="9525">
            <a:solidFill>
              <a:srgbClr val="ED092A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rtl="1"/>
            <a:r>
              <a:rPr lang="ru-RU" sz="1400">
                <a:solidFill>
                  <a:schemeClr val="bg1"/>
                </a:solidFill>
              </a:rPr>
              <a:t>Пункт плана 5</a:t>
            </a:r>
          </a:p>
        </p:txBody>
      </p:sp>
      <p:grpSp>
        <p:nvGrpSpPr>
          <p:cNvPr id="4" name="Group 72"/>
          <p:cNvGrpSpPr>
            <a:grpSpLocks/>
          </p:cNvGrpSpPr>
          <p:nvPr/>
        </p:nvGrpSpPr>
        <p:grpSpPr bwMode="auto">
          <a:xfrm>
            <a:off x="152400" y="228600"/>
            <a:ext cx="457200" cy="6477000"/>
            <a:chOff x="48" y="144"/>
            <a:chExt cx="288" cy="4080"/>
          </a:xfrm>
        </p:grpSpPr>
        <p:sp>
          <p:nvSpPr>
            <p:cNvPr id="58" name="AutoShape 73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74"/>
            <p:cNvSpPr>
              <a:spLocks noChangeArrowheads="1"/>
            </p:cNvSpPr>
            <p:nvPr/>
          </p:nvSpPr>
          <p:spPr bwMode="auto">
            <a:xfrm>
              <a:off x="48" y="1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75"/>
            <p:cNvSpPr>
              <a:spLocks noChangeArrowheads="1"/>
            </p:cNvSpPr>
            <p:nvPr/>
          </p:nvSpPr>
          <p:spPr bwMode="auto">
            <a:xfrm>
              <a:off x="48" y="2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76"/>
            <p:cNvSpPr>
              <a:spLocks noChangeArrowheads="1"/>
            </p:cNvSpPr>
            <p:nvPr/>
          </p:nvSpPr>
          <p:spPr bwMode="auto">
            <a:xfrm>
              <a:off x="48" y="4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77"/>
            <p:cNvSpPr>
              <a:spLocks noChangeArrowheads="1"/>
            </p:cNvSpPr>
            <p:nvPr/>
          </p:nvSpPr>
          <p:spPr bwMode="auto">
            <a:xfrm>
              <a:off x="48" y="5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78"/>
            <p:cNvSpPr>
              <a:spLocks noChangeArrowheads="1"/>
            </p:cNvSpPr>
            <p:nvPr/>
          </p:nvSpPr>
          <p:spPr bwMode="auto">
            <a:xfrm>
              <a:off x="48" y="72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79"/>
            <p:cNvSpPr>
              <a:spLocks noChangeArrowheads="1"/>
            </p:cNvSpPr>
            <p:nvPr/>
          </p:nvSpPr>
          <p:spPr bwMode="auto">
            <a:xfrm>
              <a:off x="48" y="86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80"/>
            <p:cNvSpPr>
              <a:spLocks noChangeArrowheads="1"/>
            </p:cNvSpPr>
            <p:nvPr/>
          </p:nvSpPr>
          <p:spPr bwMode="auto">
            <a:xfrm>
              <a:off x="48" y="100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81"/>
            <p:cNvSpPr>
              <a:spLocks noChangeArrowheads="1"/>
            </p:cNvSpPr>
            <p:nvPr/>
          </p:nvSpPr>
          <p:spPr bwMode="auto">
            <a:xfrm>
              <a:off x="48" y="115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82"/>
            <p:cNvSpPr>
              <a:spLocks noChangeArrowheads="1"/>
            </p:cNvSpPr>
            <p:nvPr/>
          </p:nvSpPr>
          <p:spPr bwMode="auto">
            <a:xfrm>
              <a:off x="48" y="129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83"/>
            <p:cNvSpPr>
              <a:spLocks noChangeArrowheads="1"/>
            </p:cNvSpPr>
            <p:nvPr/>
          </p:nvSpPr>
          <p:spPr bwMode="auto">
            <a:xfrm>
              <a:off x="48" y="144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AutoShape 84"/>
            <p:cNvSpPr>
              <a:spLocks noChangeArrowheads="1"/>
            </p:cNvSpPr>
            <p:nvPr/>
          </p:nvSpPr>
          <p:spPr bwMode="auto">
            <a:xfrm>
              <a:off x="48" y="158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AutoShape 85"/>
            <p:cNvSpPr>
              <a:spLocks noChangeArrowheads="1"/>
            </p:cNvSpPr>
            <p:nvPr/>
          </p:nvSpPr>
          <p:spPr bwMode="auto">
            <a:xfrm>
              <a:off x="48" y="172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AutoShape 86"/>
            <p:cNvSpPr>
              <a:spLocks noChangeArrowheads="1"/>
            </p:cNvSpPr>
            <p:nvPr/>
          </p:nvSpPr>
          <p:spPr bwMode="auto">
            <a:xfrm>
              <a:off x="48" y="187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AutoShape 87"/>
            <p:cNvSpPr>
              <a:spLocks noChangeArrowheads="1"/>
            </p:cNvSpPr>
            <p:nvPr/>
          </p:nvSpPr>
          <p:spPr bwMode="auto">
            <a:xfrm>
              <a:off x="48" y="201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AutoShape 88"/>
            <p:cNvSpPr>
              <a:spLocks noChangeArrowheads="1"/>
            </p:cNvSpPr>
            <p:nvPr/>
          </p:nvSpPr>
          <p:spPr bwMode="auto">
            <a:xfrm>
              <a:off x="48" y="216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89"/>
            <p:cNvSpPr>
              <a:spLocks noChangeArrowheads="1"/>
            </p:cNvSpPr>
            <p:nvPr/>
          </p:nvSpPr>
          <p:spPr bwMode="auto">
            <a:xfrm>
              <a:off x="48" y="230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90"/>
            <p:cNvSpPr>
              <a:spLocks noChangeArrowheads="1"/>
            </p:cNvSpPr>
            <p:nvPr/>
          </p:nvSpPr>
          <p:spPr bwMode="auto">
            <a:xfrm>
              <a:off x="48" y="244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AutoShape 91"/>
            <p:cNvSpPr>
              <a:spLocks noChangeArrowheads="1"/>
            </p:cNvSpPr>
            <p:nvPr/>
          </p:nvSpPr>
          <p:spPr bwMode="auto">
            <a:xfrm>
              <a:off x="48" y="259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AutoShape 92"/>
            <p:cNvSpPr>
              <a:spLocks noChangeArrowheads="1"/>
            </p:cNvSpPr>
            <p:nvPr/>
          </p:nvSpPr>
          <p:spPr bwMode="auto">
            <a:xfrm>
              <a:off x="48" y="273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93"/>
            <p:cNvSpPr>
              <a:spLocks noChangeArrowheads="1"/>
            </p:cNvSpPr>
            <p:nvPr/>
          </p:nvSpPr>
          <p:spPr bwMode="auto">
            <a:xfrm>
              <a:off x="48" y="288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AutoShape 94"/>
            <p:cNvSpPr>
              <a:spLocks noChangeArrowheads="1"/>
            </p:cNvSpPr>
            <p:nvPr/>
          </p:nvSpPr>
          <p:spPr bwMode="auto">
            <a:xfrm>
              <a:off x="48" y="302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95"/>
            <p:cNvSpPr>
              <a:spLocks noChangeArrowheads="1"/>
            </p:cNvSpPr>
            <p:nvPr/>
          </p:nvSpPr>
          <p:spPr bwMode="auto">
            <a:xfrm>
              <a:off x="48" y="316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96"/>
            <p:cNvSpPr>
              <a:spLocks noChangeArrowheads="1"/>
            </p:cNvSpPr>
            <p:nvPr/>
          </p:nvSpPr>
          <p:spPr bwMode="auto">
            <a:xfrm>
              <a:off x="48" y="331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97"/>
            <p:cNvSpPr>
              <a:spLocks noChangeArrowheads="1"/>
            </p:cNvSpPr>
            <p:nvPr/>
          </p:nvSpPr>
          <p:spPr bwMode="auto">
            <a:xfrm>
              <a:off x="48" y="345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AutoShape 98"/>
            <p:cNvSpPr>
              <a:spLocks noChangeArrowheads="1"/>
            </p:cNvSpPr>
            <p:nvPr/>
          </p:nvSpPr>
          <p:spPr bwMode="auto">
            <a:xfrm>
              <a:off x="48" y="3600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99"/>
            <p:cNvSpPr>
              <a:spLocks noChangeArrowheads="1"/>
            </p:cNvSpPr>
            <p:nvPr/>
          </p:nvSpPr>
          <p:spPr bwMode="auto">
            <a:xfrm>
              <a:off x="48" y="3744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100"/>
            <p:cNvSpPr>
              <a:spLocks noChangeArrowheads="1"/>
            </p:cNvSpPr>
            <p:nvPr/>
          </p:nvSpPr>
          <p:spPr bwMode="auto">
            <a:xfrm>
              <a:off x="48" y="3888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101"/>
            <p:cNvSpPr>
              <a:spLocks noChangeArrowheads="1"/>
            </p:cNvSpPr>
            <p:nvPr/>
          </p:nvSpPr>
          <p:spPr bwMode="auto">
            <a:xfrm>
              <a:off x="48" y="4032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AutoShape 102"/>
            <p:cNvSpPr>
              <a:spLocks noChangeArrowheads="1"/>
            </p:cNvSpPr>
            <p:nvPr/>
          </p:nvSpPr>
          <p:spPr bwMode="auto">
            <a:xfrm>
              <a:off x="48" y="4176"/>
              <a:ext cx="288" cy="48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8" name="Заголовок 1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7000924" cy="9286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Задачи практических работ: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Заголовок 1"/>
          <p:cNvSpPr txBox="1">
            <a:spLocks/>
          </p:cNvSpPr>
          <p:nvPr/>
        </p:nvSpPr>
        <p:spPr>
          <a:xfrm>
            <a:off x="1000100" y="2071678"/>
            <a:ext cx="7143800" cy="342902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-способствовать развитию компетенций продуктивной совместной деятельности</a:t>
            </a:r>
            <a:r>
              <a:rPr kumimoji="0" lang="ru-RU" sz="39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 других личностных результатов.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142852"/>
            <a:ext cx="8501122" cy="9287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Алгоритм деятельности учителя по проведению практической работы учителя.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241456"/>
          <a:ext cx="8858312" cy="561654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45356"/>
                <a:gridCol w="2283800"/>
                <a:gridCol w="4429156"/>
              </a:tblGrid>
              <a:tr h="67006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Функции управления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Пояснения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3539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1.Мотивационно-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целевая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Постановка учебной задачи (или ее  совместная с обучающимися формулировка).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-какой конкретно результат мы должны получить;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-о чём конкретно мы сделаем вывод.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337"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Мотивация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-для чего нужен данный результат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75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 Информационно-аналитическая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беседы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-какая информация необходима для достижения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поставленной цели;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-какие имеющиеся знания мы можем использовать;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-какой информации недостает;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-какие оптимальные источники можно использовать и как получить из них необходимую информацию.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57232"/>
          <a:ext cx="9001156" cy="600076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71670"/>
                <a:gridCol w="2643206"/>
                <a:gridCol w="4286280"/>
              </a:tblGrid>
              <a:tr h="72141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Функции управления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Пояснения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5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 Планово-прогностическая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Коллективное планирование (обучающиеся под руководством учителя)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-определить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этапы деятельности (план выполнения работы)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-объяснить логику выполнения работы;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-на каждом </a:t>
                      </a:r>
                      <a:r>
                        <a:rPr lang="ru-RU" sz="2000" baseline="0" smtClean="0">
                          <a:latin typeface="Times New Roman" pitchFamily="18" charset="0"/>
                          <a:cs typeface="Times New Roman" pitchFamily="18" charset="0"/>
                        </a:rPr>
                        <a:t>этапе </a:t>
                      </a:r>
                      <a:r>
                        <a:rPr lang="ru-RU" sz="2000" baseline="0" smtClean="0">
                          <a:latin typeface="Times New Roman" pitchFamily="18" charset="0"/>
                          <a:cs typeface="Times New Roman" pitchFamily="18" charset="0"/>
                        </a:rPr>
                        <a:t>определить: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источник информации;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способы деятельности;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прогнозируемый результат этапа;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критерии и способы диагностики достижения результата;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выполнения.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35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4. Организационно-исполнительская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Оказание помощи учащимся, организация взаимопомощи и взаимодействия.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-распределение ролей (обязанностей);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между участниками деятельности;</a:t>
                      </a:r>
                    </a:p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-выполнение плана.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 txBox="1">
            <a:spLocks/>
          </p:cNvSpPr>
          <p:nvPr/>
        </p:nvSpPr>
        <p:spPr>
          <a:xfrm>
            <a:off x="214282" y="0"/>
            <a:ext cx="8501122" cy="9287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Алгоритм деятельности учителя по проведению практической работы учителя.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3" y="857232"/>
          <a:ext cx="8858313" cy="571504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8794"/>
                <a:gridCol w="2601260"/>
                <a:gridCol w="4218259"/>
              </a:tblGrid>
              <a:tr h="81424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Функции управления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Пояснения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3347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5.Контрольно-диагностичес-кая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обсуждения результатов работы.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-самоконтроль, взаимоконтроль, контроль учителя;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-соотнесение результата с поставленной задачей;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-формулировка обучающимися вывода;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-рефлексия.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67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6.Регулятивно-коррекционная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Регулирование образовательного процесса, внесение коррекции в деятельности обучающихся.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-отработка недостаточно усвоенных знаний, приёмов практической деятельности.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 txBox="1">
            <a:spLocks/>
          </p:cNvSpPr>
          <p:nvPr/>
        </p:nvSpPr>
        <p:spPr>
          <a:xfrm>
            <a:off x="214282" y="0"/>
            <a:ext cx="8501122" cy="9287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Алгоритм деятельности учителя по проведению практической работы учителя.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378</Words>
  <Application>Microsoft Office PowerPoint</Application>
  <PresentationFormat>Экран (4:3)</PresentationFormat>
  <Paragraphs>94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Реализация  практической части образовательных программ.</vt:lpstr>
      <vt:lpstr>Цель практических работ – создать условия для развития компетентной личности обучающегося (т.е. умеющей получать, осваивать и применять информацию, полученную как самостоятельно, так и в процессе совместной деятельности). </vt:lpstr>
      <vt:lpstr> Задачи практических работ: </vt:lpstr>
      <vt:lpstr> Задачи практических работ: </vt:lpstr>
      <vt:lpstr>Слайд 5</vt:lpstr>
      <vt:lpstr>Слайд 6</vt:lpstr>
      <vt:lpstr>Слайд 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 практической части образовательных программ.</dc:title>
  <dc:creator>Ольга Николаевна</dc:creator>
  <cp:lastModifiedBy>Ольга Николаевна</cp:lastModifiedBy>
  <cp:revision>20</cp:revision>
  <dcterms:created xsi:type="dcterms:W3CDTF">2013-04-10T11:01:20Z</dcterms:created>
  <dcterms:modified xsi:type="dcterms:W3CDTF">2013-04-11T04:49:04Z</dcterms:modified>
</cp:coreProperties>
</file>