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1" r:id="rId6"/>
    <p:sldId id="259" r:id="rId7"/>
    <p:sldId id="263" r:id="rId8"/>
    <p:sldId id="264" r:id="rId9"/>
    <p:sldId id="265" r:id="rId10"/>
    <p:sldId id="266" r:id="rId11"/>
    <p:sldId id="267" r:id="rId12"/>
    <p:sldId id="274" r:id="rId13"/>
    <p:sldId id="268" r:id="rId14"/>
    <p:sldId id="270" r:id="rId15"/>
    <p:sldId id="269" r:id="rId16"/>
    <p:sldId id="271" r:id="rId17"/>
    <p:sldId id="272" r:id="rId18"/>
    <p:sldId id="277" r:id="rId19"/>
    <p:sldId id="276" r:id="rId20"/>
    <p:sldId id="278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FF0000"/>
    <a:srgbClr val="990000"/>
    <a:srgbClr val="A50021"/>
    <a:srgbClr val="FF9933"/>
    <a:srgbClr val="993300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598" autoAdjust="0"/>
  </p:normalViewPr>
  <p:slideViewPr>
    <p:cSldViewPr>
      <p:cViewPr>
        <p:scale>
          <a:sx n="62" d="100"/>
          <a:sy n="62" d="100"/>
        </p:scale>
        <p:origin x="-1782" y="-6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49E94-C747-4E86-B7DE-5409554284A2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49BB8-4EA0-4BFC-B35D-48D6DBEF16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9;&#1056;&#1054;&#1050;&#1048;\&#1087;&#1088;&#1077;&#1079;&#1077;&#1085;&#1090;&#1072;&#1094;&#1080;&#1103;\Russkaja_narodnaja_-_Kak_pod_jablon_koi,_russkaja_narodnaja_pesnja._633957962_23050606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media" Target="../media/media7.mp3"/><Relationship Id="rId3" Type="http://schemas.openxmlformats.org/officeDocument/2006/relationships/image" Target="../media/image21.jpeg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mp3"/><Relationship Id="rId6" Type="http://schemas.openxmlformats.org/officeDocument/2006/relationships/image" Target="../media/image12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4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media" Target="../media/media8.mp3"/><Relationship Id="rId3" Type="http://schemas.openxmlformats.org/officeDocument/2006/relationships/image" Target="../media/image25.jpe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8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6.jpe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mp3"/><Relationship Id="rId6" Type="http://schemas.microsoft.com/office/2007/relationships/media" Target="../media/media9.mp3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0.mp3"/><Relationship Id="rId6" Type="http://schemas.microsoft.com/office/2007/relationships/media" Target="../media/media10.mp3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1.mp3"/><Relationship Id="rId6" Type="http://schemas.microsoft.com/office/2007/relationships/media" Target="../media/media11.mp3"/><Relationship Id="rId5" Type="http://schemas.openxmlformats.org/officeDocument/2006/relationships/image" Target="../media/image31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media" Target="../media/media12.mp3"/><Relationship Id="rId3" Type="http://schemas.openxmlformats.org/officeDocument/2006/relationships/image" Target="../media/image3.jpe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2.mp3"/><Relationship Id="rId6" Type="http://schemas.openxmlformats.org/officeDocument/2006/relationships/image" Target="../media/image13.png"/><Relationship Id="rId5" Type="http://schemas.openxmlformats.org/officeDocument/2006/relationships/image" Target="../media/image32.jpe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media" Target="../media/media13.mp3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4.mp3"/><Relationship Id="rId1" Type="http://schemas.openxmlformats.org/officeDocument/2006/relationships/audio" Target="../media/media13.mp3"/><Relationship Id="rId6" Type="http://schemas.openxmlformats.org/officeDocument/2006/relationships/image" Target="../media/image12.png"/><Relationship Id="rId5" Type="http://schemas.openxmlformats.org/officeDocument/2006/relationships/image" Target="../media/image4.jpeg"/><Relationship Id="rId10" Type="http://schemas.microsoft.com/office/2007/relationships/media" Target="../media/media14.mp3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openxmlformats.org/officeDocument/2006/relationships/audio" Target="file:///G:\&#1059;&#1056;&#1054;&#1050;&#1048;\&#1087;&#1088;&#1077;&#1079;&#1077;&#1085;&#1090;&#1072;&#1094;&#1080;&#1103;\Russkaja_narodnaja_-_Kak_pod_jablon_koi,_russkaja_narodnaja_pesnja._633957962_23050606.mp3" TargetMode="Externa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microsoft.com/office/2007/relationships/media" Target="../media/media1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://www.lenagold.ru/" TargetMode="External"/><Relationship Id="rId4" Type="http://schemas.openxmlformats.org/officeDocument/2006/relationships/hyperlink" Target="https://www.google.ru/url?sa=i&amp;rct=j&amp;q=&amp;esrc=s&amp;source=images&amp;cd=&amp;cad=rja&amp;docid=oKZcn-K_lFGL1M&amp;tbnid=pAuNfh3FDqY7FM:&amp;ved=0CAQQjB0&amp;url=http://allclipart.ru/vector_cliparts/cards_scraps/ornament_vectorniy/215-ornament-hohloma-v-vektore.html&amp;ei=YrmuUq6POK6O4gSi3IHgCQ&amp;bvm=bv.57967247,d.bGE&amp;psig=AFQjCNFWQwkRl33jpG8uxDAgWjUPvM2vlA&amp;ust=1387268830018609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2.mp3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8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microsoft.com/office/2007/relationships/media" Target="../media/media3.mp3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3" Type="http://schemas.openxmlformats.org/officeDocument/2006/relationships/image" Target="../media/image11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openxmlformats.org/officeDocument/2006/relationships/image" Target="../media/image12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5.mp3"/><Relationship Id="rId3" Type="http://schemas.openxmlformats.org/officeDocument/2006/relationships/image" Target="../media/image3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p3"/><Relationship Id="rId6" Type="http://schemas.openxmlformats.org/officeDocument/2006/relationships/image" Target="../media/image14.jpeg"/><Relationship Id="rId5" Type="http://schemas.openxmlformats.org/officeDocument/2006/relationships/image" Target="../media/image12.pn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media" Target="../media/media6.mp3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6" Type="http://schemas.openxmlformats.org/officeDocument/2006/relationships/image" Target="../media/image13.png"/><Relationship Id="rId5" Type="http://schemas.openxmlformats.org/officeDocument/2006/relationships/image" Target="../media/image16.jpeg"/><Relationship Id="rId4" Type="http://schemas.openxmlformats.org/officeDocument/2006/relationships/image" Target="../media/image4.jpe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7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11\Documents\&#1082;&#1086;&#1084;&#1087;&#1100;&#1102;&#1090;&#1077;&#1088;&#1085;&#1072;&#1103;%20&#1092;&#1072;&#1085;&#1090;&#1072;&#1079;&#1080;&#1103;\4-6%20&#1050;&#1051;&#1040;&#1057;&#1057;&#1067;\&#1044;&#1072;&#1085;&#1080;&#1083;&#1086;&#1074;%20&#1048;.%20&#1047;&#1072;&#1075;&#1072;&#1076;&#1082;&#1080;\&#1075;&#1086;&#1083;&#1086;&#1089;%206%20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:\для презентаций\fon7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-214362"/>
            <a:ext cx="9286908" cy="707236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357686" y="1857364"/>
            <a:ext cx="433150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Загадки –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описание мира</a:t>
            </a:r>
            <a:endParaRPr lang="ru-RU" sz="4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3071810"/>
            <a:ext cx="550069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Презентация к уроку литературы </a:t>
            </a:r>
          </a:p>
          <a:p>
            <a:pPr algn="ctr"/>
            <a:r>
              <a:rPr lang="ru-RU" sz="2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в 5 классе</a:t>
            </a:r>
          </a:p>
          <a:p>
            <a:pPr algn="ctr"/>
            <a:r>
              <a:rPr lang="ru-RU" sz="2000" b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Раздел «Устное народное творчество»</a:t>
            </a:r>
          </a:p>
          <a:p>
            <a:pPr algn="r"/>
            <a:endParaRPr lang="ru-RU" sz="2000" dirty="0" smtClean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000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учащегося 6 Б класса</a:t>
            </a:r>
          </a:p>
          <a:p>
            <a:pPr algn="r"/>
            <a:r>
              <a:rPr lang="ru-RU" sz="2000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 МБОУ «СОШ № 10»  </a:t>
            </a:r>
          </a:p>
          <a:p>
            <a:pPr algn="r"/>
            <a:r>
              <a:rPr lang="ru-RU" sz="2000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Данилова Игоря</a:t>
            </a:r>
            <a:endParaRPr lang="ru-RU" dirty="0" smtClean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Руководители:</a:t>
            </a:r>
          </a:p>
          <a:p>
            <a:r>
              <a:rPr lang="ru-RU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Батурина Нина Михайловна, </a:t>
            </a:r>
          </a:p>
          <a:p>
            <a:r>
              <a:rPr lang="ru-RU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учитель русского языка и литературы</a:t>
            </a:r>
          </a:p>
          <a:p>
            <a:r>
              <a:rPr lang="ru-RU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Данилова Елена Александровна, учитель информатики</a:t>
            </a:r>
          </a:p>
          <a:p>
            <a:endParaRPr lang="ru-RU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102888" y="1785926"/>
            <a:ext cx="80411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Ни свет ни заря – пошёл горбатый со двора 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5140" y="3214686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Серп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500166" y="4143380"/>
            <a:ext cx="55377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Весь мир кормит, сама не ест.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57950" y="528638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Мельница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286644" y="0"/>
            <a:ext cx="1857356" cy="1577469"/>
          </a:xfrm>
          <a:prstGeom prst="rect">
            <a:avLst/>
          </a:prstGeom>
          <a:noFill/>
        </p:spPr>
      </p:pic>
      <p:pic>
        <p:nvPicPr>
          <p:cNvPr id="11" name="Russkaja_narodnaja_-_Kak_pod_jablon_koi,_russkaja_narodnaja_pesnja._633957962_230506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72528" y="5857892"/>
            <a:ext cx="304800" cy="304800"/>
          </a:xfrm>
          <a:prstGeom prst="rect">
            <a:avLst/>
          </a:prstGeom>
        </p:spPr>
      </p:pic>
      <p:pic>
        <p:nvPicPr>
          <p:cNvPr id="2" name="Picture 2" descr="C:\Documents and Settings\Учитель\Рабочий стол\серп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08" y="579704"/>
            <a:ext cx="5167322" cy="627829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 r="73826"/>
          <a:stretch>
            <a:fillRect/>
          </a:stretch>
        </p:blipFill>
        <p:spPr bwMode="auto">
          <a:xfrm>
            <a:off x="4143372" y="3286124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/>
          <a:srcRect r="73826"/>
          <a:stretch>
            <a:fillRect/>
          </a:stretch>
        </p:blipFill>
        <p:spPr bwMode="auto">
          <a:xfrm>
            <a:off x="4357686" y="6072206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1071538" y="285728"/>
            <a:ext cx="7572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</a:t>
            </a:r>
            <a:r>
              <a:rPr lang="ru-RU" sz="3600" b="1" dirty="0" smtClean="0">
                <a:solidFill>
                  <a:srgbClr val="FF0000"/>
                </a:solidFill>
                <a:latin typeface="Sylfaen" pitchFamily="18" charset="0"/>
              </a:rPr>
              <a:t>о труде</a:t>
            </a:r>
            <a:endParaRPr lang="ru-RU" sz="3600" b="1" dirty="0">
              <a:solidFill>
                <a:srgbClr val="FF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073" grpId="0"/>
      <p:bldP spid="5" grpId="0"/>
      <p:bldP spid="307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итель\Рабочий стол\небо.jpg"/>
          <p:cNvPicPr>
            <a:picLocks noChangeAspect="1" noChangeArrowheads="1"/>
          </p:cNvPicPr>
          <p:nvPr/>
        </p:nvPicPr>
        <p:blipFill>
          <a:blip r:embed="rId3" cstate="print"/>
          <a:srcRect l="9923"/>
          <a:stretch>
            <a:fillRect/>
          </a:stretch>
        </p:blipFill>
        <p:spPr bwMode="auto">
          <a:xfrm>
            <a:off x="1000100" y="642918"/>
            <a:ext cx="7881235" cy="546960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42910" y="0"/>
            <a:ext cx="85010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ylfaen" pitchFamily="18" charset="0"/>
                <a:ea typeface="Calibri" pitchFamily="34" charset="0"/>
                <a:cs typeface="Arial" pitchFamily="34" charset="0"/>
              </a:rPr>
              <a:t>Загадки о явлениях природы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142976" y="857232"/>
            <a:ext cx="77867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Рассыпался горох по сто дорог, никто его не соберёт : ни царь, ни царица, ни красна девица, ни бела рыбица.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6512" y="2071678"/>
            <a:ext cx="2726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Небо и звёзды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285852" y="2786058"/>
            <a:ext cx="4896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Сито вито, решетом покрыто.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357950" y="3571876"/>
            <a:ext cx="321471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Небо и земля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285852" y="4357694"/>
            <a:ext cx="54312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Матушкину скатерть не собрать 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Батюшкина  коня не поймать.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29388" y="528638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Небо и месяц</a:t>
            </a:r>
            <a:endParaRPr lang="ru-RU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000496" y="2214554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000496" y="3786190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Учитель\Рабочий стол\пейзаж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416334"/>
            <a:ext cx="8215338" cy="644166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857224" y="5657671"/>
            <a:ext cx="85010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ylfaen" pitchFamily="18" charset="0"/>
                <a:ea typeface="Calibri" pitchFamily="34" charset="0"/>
                <a:cs typeface="Arial" pitchFamily="34" charset="0"/>
              </a:rPr>
              <a:t>В</a:t>
            </a:r>
            <a:r>
              <a:rPr kumimoji="0" lang="ru-RU" sz="3600" b="1" i="0" u="none" strike="noStrike" normalizeH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ylfaen" pitchFamily="18" charset="0"/>
                <a:ea typeface="Calibri" pitchFamily="34" charset="0"/>
                <a:cs typeface="Arial" pitchFamily="34" charset="0"/>
              </a:rPr>
              <a:t> них </a:t>
            </a: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ylfaen" pitchFamily="18" charset="0"/>
                <a:ea typeface="Calibri" pitchFamily="34" charset="0"/>
                <a:cs typeface="Arial" pitchFamily="34" charset="0"/>
              </a:rPr>
              <a:t>воплощалось  народное  представление о мире </a:t>
            </a:r>
            <a:endParaRPr kumimoji="0" lang="ru-RU" sz="3600" b="1" i="0" u="none" strike="noStrike" normalizeH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ylfaen" pitchFamily="18" charset="0"/>
              <a:cs typeface="Arial" pitchFamily="34" charset="0"/>
            </a:endParaRPr>
          </a:p>
        </p:txBody>
      </p:sp>
      <p:pic>
        <p:nvPicPr>
          <p:cNvPr id="2" name="голос 7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169" grpId="0"/>
      <p:bldP spid="7170" grpId="0"/>
      <p:bldP spid="7171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итель\Рабочий стол\заря.jpg"/>
          <p:cNvPicPr>
            <a:picLocks noChangeAspect="1" noChangeArrowheads="1"/>
          </p:cNvPicPr>
          <p:nvPr/>
        </p:nvPicPr>
        <p:blipFill>
          <a:blip r:embed="rId2" cstate="print"/>
          <a:srcRect r="16791"/>
          <a:stretch>
            <a:fillRect/>
          </a:stretch>
        </p:blipFill>
        <p:spPr bwMode="auto">
          <a:xfrm>
            <a:off x="928662" y="571480"/>
            <a:ext cx="8001056" cy="600973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872248" y="3786190"/>
            <a:ext cx="82717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Что выше леса, краше света, без огня горит?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4414" y="785794"/>
            <a:ext cx="64130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Красная девица в зеркало глядится</a:t>
            </a:r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3702" y="157161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Заря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2428868"/>
            <a:ext cx="6859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8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Ночь спит на земле, а утром убегает.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643670" y="3000372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Роса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15140" y="5286388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Солнце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3" descr="H:\для презентаций\0_6ed38_8d97e4e6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69880">
            <a:off x="7739548" y="116102"/>
            <a:ext cx="1514008" cy="1285860"/>
          </a:xfrm>
          <a:prstGeom prst="rect">
            <a:avLst/>
          </a:prstGeom>
          <a:noFill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286248" y="3571876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429124" y="2071678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500562" y="5715016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642910" y="0"/>
            <a:ext cx="85010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ylfaen" pitchFamily="18" charset="0"/>
                <a:ea typeface="Calibri" pitchFamily="34" charset="0"/>
                <a:cs typeface="Arial" pitchFamily="34" charset="0"/>
              </a:rPr>
              <a:t>Загадки о явлениях природы</a:t>
            </a: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Учитель\Рабочий стол\кури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24081"/>
            <a:ext cx="7219371" cy="563391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170" name="Picture 2" descr="C:\Documents and Settings\Учитель\Рабочий стол\поле.jpg"/>
          <p:cNvPicPr>
            <a:picLocks noChangeAspect="1" noChangeArrowheads="1"/>
          </p:cNvPicPr>
          <p:nvPr/>
        </p:nvPicPr>
        <p:blipFill>
          <a:blip r:embed="rId4" cstate="print"/>
          <a:srcRect t="23958"/>
          <a:stretch>
            <a:fillRect/>
          </a:stretch>
        </p:blipFill>
        <p:spPr bwMode="auto">
          <a:xfrm>
            <a:off x="1785918" y="571480"/>
            <a:ext cx="6706822" cy="628652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214546" y="0"/>
            <a:ext cx="57864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 загадкам можно представить, как трудились наши предки,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1000108"/>
            <a:ext cx="65028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99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какие животные и птицы окружали их,</a:t>
            </a:r>
            <a:endParaRPr lang="ru-RU" sz="2800" dirty="0">
              <a:solidFill>
                <a:srgbClr val="99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06" y="1571612"/>
            <a:ext cx="8072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99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какими предметами труда они пользовались.</a:t>
            </a:r>
            <a:endParaRPr lang="ru-RU" sz="2800" dirty="0" smtClean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2" name="Picture 4" descr="C:\Documents and Settings\Учитель\Рабочий стол\на поле.jpg"/>
          <p:cNvPicPr>
            <a:picLocks noChangeAspect="1" noChangeArrowheads="1"/>
          </p:cNvPicPr>
          <p:nvPr/>
        </p:nvPicPr>
        <p:blipFill>
          <a:blip r:embed="rId7" cstate="print"/>
          <a:srcRect t="20423" r="2607"/>
          <a:stretch>
            <a:fillRect/>
          </a:stretch>
        </p:blipFill>
        <p:spPr bwMode="auto">
          <a:xfrm>
            <a:off x="928662" y="2071654"/>
            <a:ext cx="8004452" cy="478634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" name="голс 8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601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Учитель\Рабочий стол\овес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571612"/>
            <a:ext cx="7500990" cy="4988825"/>
          </a:xfrm>
          <a:prstGeom prst="snipRoundRect">
            <a:avLst>
              <a:gd name="adj1" fmla="val 16667"/>
              <a:gd name="adj2" fmla="val 0"/>
            </a:avLst>
          </a:prstGeom>
          <a:noFill/>
          <a:effectLst>
            <a:softEdge rad="3175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00100" y="142852"/>
            <a:ext cx="81439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Изображая мир, народ поэтизировал его,  учил видеть в обычном необычное, в быте – поэзию.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142984"/>
            <a:ext cx="58579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В поле сережки</a:t>
            </a:r>
          </a:p>
          <a:p>
            <a:r>
              <a:rPr lang="ru-RU" sz="2800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На  тоненьких ножках.</a:t>
            </a:r>
            <a:endParaRPr lang="ru-RU" sz="2800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00892" y="614364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Овес 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голос 10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Documents and Settings\Учитель\Рабочий стол\ромашки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509" y="1000108"/>
            <a:ext cx="8115491" cy="542926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071538" y="0"/>
            <a:ext cx="792958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ylfaen" pitchFamily="18" charset="0"/>
                <a:ea typeface="Calibri" pitchFamily="34" charset="0"/>
                <a:cs typeface="Arial" pitchFamily="34" charset="0"/>
              </a:rPr>
              <a:t>Загадки являются образцами фольклора как искусства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Sylfaen" pitchFamily="18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142984"/>
            <a:ext cx="707233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Белая корзинка-</a:t>
            </a:r>
          </a:p>
          <a:p>
            <a:r>
              <a:rPr lang="ru-RU" sz="2800" i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Золотое донце,</a:t>
            </a:r>
          </a:p>
          <a:p>
            <a:r>
              <a:rPr lang="ru-RU" sz="2800" i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В ней лежит росинка</a:t>
            </a:r>
          </a:p>
          <a:p>
            <a:r>
              <a:rPr lang="ru-RU" sz="2800" i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И сверкает солнце.</a:t>
            </a:r>
          </a:p>
          <a:p>
            <a:endParaRPr lang="ru-RU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2264" y="6143644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Ромашка </a:t>
            </a:r>
            <a:endParaRPr lang="ru-RU" sz="28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голос 9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71538" y="285728"/>
            <a:ext cx="82867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Загадка учит думать,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владеть художественным словом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3" name="Picture 1" descr="H:\картинки\gorodki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369" y="1571612"/>
            <a:ext cx="8327631" cy="485778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285852" y="214290"/>
            <a:ext cx="807249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Обычай загадывать загадки и сегодня широко используется  в современной литературе и на различных  праздниках.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9" name="Picture 1" descr="H:\картинки\50b83077f9c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1857364"/>
            <a:ext cx="7487842" cy="522152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" name="голос11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9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pic>
        <p:nvPicPr>
          <p:cNvPr id="7" name="Picture 1" descr="C:\Users\елена\Desktop\2000-02-21 22.41.47.jpg"/>
          <p:cNvPicPr>
            <a:picLocks noChangeAspect="1" noChangeArrowheads="1"/>
          </p:cNvPicPr>
          <p:nvPr/>
        </p:nvPicPr>
        <p:blipFill>
          <a:blip r:embed="rId5" cstate="print"/>
          <a:srcRect t="21453" r="10938"/>
          <a:stretch>
            <a:fillRect/>
          </a:stretch>
        </p:blipFill>
        <p:spPr bwMode="auto">
          <a:xfrm>
            <a:off x="357158" y="285728"/>
            <a:ext cx="4944242" cy="6160012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4857752" y="2643182"/>
            <a:ext cx="45006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Работая над этой темой,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я придумал свои загадки.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Вот некоторые из них:</a:t>
            </a:r>
            <a:endParaRPr lang="ru-RU" sz="2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 rot="511912">
            <a:off x="6726645" y="158831"/>
            <a:ext cx="2285984" cy="1941506"/>
          </a:xfrm>
          <a:prstGeom prst="rect">
            <a:avLst/>
          </a:prstGeom>
          <a:noFill/>
        </p:spPr>
      </p:pic>
      <p:pic>
        <p:nvPicPr>
          <p:cNvPr id="1026" name="Picture 2" descr="C:\Documents and Settings\Учитель\Рабочий стол\13053ca99914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569097">
            <a:off x="6446677" y="4799960"/>
            <a:ext cx="1276147" cy="1658843"/>
          </a:xfrm>
          <a:prstGeom prst="rect">
            <a:avLst/>
          </a:prstGeom>
          <a:noFill/>
        </p:spPr>
      </p:pic>
      <p:pic>
        <p:nvPicPr>
          <p:cNvPr id="3" name="голос  12 свои загадки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428728" y="714356"/>
            <a:ext cx="70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И мелодию сыграет, 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И будильник прозвонит, 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Про него вдруг ты забудешь, 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А он громко затрещит!</a:t>
            </a:r>
            <a:endParaRPr lang="ru-RU" sz="2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3714752"/>
            <a:ext cx="65722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Говорит она без звука, 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Нестерпима с ней разлука.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Ты беседуй  чаще с ней – 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Средств от скуки нет верней!</a:t>
            </a:r>
            <a:endParaRPr lang="ru-RU" sz="2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15074" y="2285992"/>
            <a:ext cx="2714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Мобильный телефон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5857892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Книга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000496" y="300037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286644" y="0"/>
            <a:ext cx="1857356" cy="1577469"/>
          </a:xfrm>
          <a:prstGeom prst="rect">
            <a:avLst/>
          </a:prstGeom>
          <a:noFill/>
        </p:spPr>
      </p:pic>
      <p:pic>
        <p:nvPicPr>
          <p:cNvPr id="3" name="книга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" name="мобила 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10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3131840" y="524829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412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8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071538" y="500042"/>
            <a:ext cx="792958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Загадка – самое поэтическое</a:t>
            </a:r>
            <a:r>
              <a:rPr kumimoji="0" lang="ru-RU" sz="3200" b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явление, созданное человеком с помощью слова.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</a:endParaRPr>
          </a:p>
        </p:txBody>
      </p:sp>
      <p:pic>
        <p:nvPicPr>
          <p:cNvPr id="2053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11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pic>
        <p:nvPicPr>
          <p:cNvPr id="1026" name="Picture 2" descr="H:\картинки\artlib_gallery-365887-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1714488"/>
            <a:ext cx="6501399" cy="514351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Russkaja_narodnaja_-_Kak_pod_jablon_koi,_russkaja_narodnaja_pesnja._633957962_230506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72528" y="5857892"/>
            <a:ext cx="304800" cy="304800"/>
          </a:xfrm>
          <a:prstGeom prst="rect">
            <a:avLst/>
          </a:prstGeom>
        </p:spPr>
      </p:pic>
      <p:pic>
        <p:nvPicPr>
          <p:cNvPr id="2" name="гос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7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9"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8" y="2857496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857628"/>
            <a:ext cx="7000891" cy="443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286644" y="0"/>
            <a:ext cx="1857356" cy="157746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1428736"/>
            <a:ext cx="72866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Список литературы</a:t>
            </a:r>
          </a:p>
          <a:p>
            <a:r>
              <a:rPr lang="ru-RU" sz="32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1.Русские народные загадки, пословицы, поговорки.</a:t>
            </a:r>
          </a:p>
          <a:p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Составитель Ю.Г. Круглов</a:t>
            </a:r>
          </a:p>
          <a:p>
            <a:r>
              <a:rPr lang="ru-RU" sz="32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2. 1000 загадок</a:t>
            </a:r>
          </a:p>
          <a:p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Составители:</a:t>
            </a:r>
            <a:r>
              <a:rPr lang="en-US" sz="24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Н.В.Елкина</a:t>
            </a:r>
            <a:r>
              <a:rPr lang="ru-RU" sz="24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, Т.И.</a:t>
            </a:r>
            <a:r>
              <a:rPr lang="en-US" sz="24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Тарабарина</a:t>
            </a:r>
            <a:endParaRPr lang="ru-RU" sz="24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Интернет-ресурсы:</a:t>
            </a:r>
          </a:p>
          <a:p>
            <a:pPr algn="ctr"/>
            <a:r>
              <a:rPr lang="en-US" sz="20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kolybanov.livejournal.com</a:t>
            </a:r>
          </a:p>
          <a:p>
            <a:pPr algn="ctr"/>
            <a:r>
              <a:rPr lang="en-US" sz="20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  <a:hlinkClick r:id="rId4"/>
              </a:rPr>
              <a:t>allclipart.ru</a:t>
            </a:r>
            <a:endParaRPr lang="en-US" sz="20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dirty="0" smtClean="0">
                <a:latin typeface="Arial" pitchFamily="34" charset="0"/>
                <a:cs typeface="Arial" pitchFamily="34" charset="0"/>
                <a:hlinkClick r:id="rId5"/>
              </a:rPr>
              <a:t>http://www.lenagold.ru/</a:t>
            </a:r>
            <a:endParaRPr lang="ru-RU" sz="2000" dirty="0" smtClean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3929058" y="6072206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286644" y="0"/>
            <a:ext cx="1857356" cy="157746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1000100" y="142852"/>
            <a:ext cx="792958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Загадка - краткое иносказательное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i="1" dirty="0">
                <a:solidFill>
                  <a:srgbClr val="A5002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писание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предмета, предлагаемое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для разгадки.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                                               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В. И. Даль.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3600" b="0" i="1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/>
              <a:latin typeface="Arial" pitchFamily="34" charset="0"/>
            </a:endParaRPr>
          </a:p>
        </p:txBody>
      </p:sp>
      <p:pic>
        <p:nvPicPr>
          <p:cNvPr id="2053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11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pic>
        <p:nvPicPr>
          <p:cNvPr id="3074" name="Picture 2" descr="C:\Users\елена\Desktop\10.jpg"/>
          <p:cNvPicPr>
            <a:picLocks noChangeAspect="1" noChangeArrowheads="1"/>
          </p:cNvPicPr>
          <p:nvPr/>
        </p:nvPicPr>
        <p:blipFill>
          <a:blip r:embed="rId6" cstate="print"/>
          <a:srcRect t="10656"/>
          <a:stretch>
            <a:fillRect/>
          </a:stretch>
        </p:blipFill>
        <p:spPr bwMode="auto">
          <a:xfrm>
            <a:off x="2786050" y="1904991"/>
            <a:ext cx="4643470" cy="4953009"/>
          </a:xfrm>
          <a:prstGeom prst="roundRect">
            <a:avLst/>
          </a:prstGeom>
          <a:noFill/>
          <a:effectLst>
            <a:softEdge rad="317500"/>
          </a:effectLst>
        </p:spPr>
      </p:pic>
      <p:pic>
        <p:nvPicPr>
          <p:cNvPr id="2055" name="Picture 7" descr="L:\картинки\russkie-narodnye-pesni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643042" y="1900847"/>
            <a:ext cx="6715172" cy="495715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голос 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25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8" y="0"/>
            <a:ext cx="8072462" cy="181588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Загадки возникли в старину.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 деревенских посиделках загадки звучали  в одном и том же порядке, следуя от темы к теме. 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37" name="Picture 1" descr="H:\картинки\0_ae991_a2abda68_X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89" y="1643050"/>
            <a:ext cx="7534015" cy="52149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2" name="голос 3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L:\картинки\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642918"/>
            <a:ext cx="7129810" cy="596217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786050" y="285728"/>
            <a:ext cx="4214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о человеке </a:t>
            </a: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068" y="1214422"/>
            <a:ext cx="814393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Один болтун, другой свистун, третий едун,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два брата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видаки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а два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слышаки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два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бегуна</a:t>
            </a:r>
            <a:r>
              <a:rPr kumimoji="0" lang="ru-RU" sz="2800" b="0" i="1" u="none" strike="noStrike" cap="none" normalizeH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да два брата ухвати.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929422" y="2714620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Человек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071538" y="3571876"/>
            <a:ext cx="85725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 на меру, не на вес, а у всех людей есть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43834" y="4572008"/>
            <a:ext cx="9287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Ум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12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5072074"/>
            <a:ext cx="52401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Что на свете всех быстрей?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6644" y="5857892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Мысль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286248" y="300037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print"/>
          <a:srcRect r="73826"/>
          <a:stretch>
            <a:fillRect/>
          </a:stretch>
        </p:blipFill>
        <p:spPr bwMode="auto">
          <a:xfrm>
            <a:off x="4214810" y="4714884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545878" y="1"/>
            <a:ext cx="1598121" cy="1357298"/>
          </a:xfrm>
          <a:prstGeom prst="rect">
            <a:avLst/>
          </a:prstGeom>
          <a:noFill/>
        </p:spPr>
      </p:pic>
      <p:pic>
        <p:nvPicPr>
          <p:cNvPr id="2" name="голос 4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385" grpId="0"/>
      <p:bldP spid="8" grpId="0"/>
      <p:bldP spid="16386" grpId="0"/>
      <p:bldP spid="10" grpId="0"/>
      <p:bldP spid="4097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57224" y="0"/>
            <a:ext cx="80724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</a:t>
            </a:r>
            <a:r>
              <a:rPr lang="ru-RU" sz="3600" b="1" dirty="0" smtClean="0">
                <a:solidFill>
                  <a:srgbClr val="FF0000"/>
                </a:solidFill>
                <a:latin typeface="Sylfaen" pitchFamily="18" charset="0"/>
              </a:rPr>
              <a:t>об избе, одежде, пище, домашней утвари, животных</a:t>
            </a:r>
            <a:endParaRPr lang="ru-RU" sz="3600" b="1" dirty="0">
              <a:solidFill>
                <a:srgbClr val="FF0000"/>
              </a:solidFill>
              <a:latin typeface="Sylfae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85918" y="1357298"/>
            <a:ext cx="371477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Книга -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раздвига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 четыре листа,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 середка пуста.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2786058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Изба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14414" y="3357562"/>
            <a:ext cx="73581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 верху голо, снизу лохмато, теплом богато, что твоя хата.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8016" y="4429132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Тулуп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357290" y="5214950"/>
            <a:ext cx="750099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Из липы свито дырявое корыто, по дороге идёт, клетки кладёт.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00892" y="6143644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Лапти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 r="73826"/>
          <a:stretch>
            <a:fillRect/>
          </a:stretch>
        </p:blipFill>
        <p:spPr bwMode="auto">
          <a:xfrm>
            <a:off x="4286248" y="300037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 r="73826"/>
          <a:stretch>
            <a:fillRect/>
          </a:stretch>
        </p:blipFill>
        <p:spPr bwMode="auto">
          <a:xfrm>
            <a:off x="4286248" y="478632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Documents and Settings\Учитель\Рабочий стол\изба.jpg"/>
          <p:cNvPicPr>
            <a:picLocks noChangeAspect="1" noChangeArrowheads="1"/>
          </p:cNvPicPr>
          <p:nvPr/>
        </p:nvPicPr>
        <p:blipFill>
          <a:blip r:embed="rId6" cstate="print"/>
          <a:srcRect l="4581"/>
          <a:stretch>
            <a:fillRect/>
          </a:stretch>
        </p:blipFill>
        <p:spPr bwMode="auto">
          <a:xfrm>
            <a:off x="1214414" y="1142984"/>
            <a:ext cx="7440610" cy="54102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6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7882332" y="1"/>
            <a:ext cx="1261667" cy="1071545"/>
          </a:xfrm>
          <a:prstGeom prst="rect">
            <a:avLst/>
          </a:prstGeom>
          <a:noFill/>
        </p:spPr>
      </p:pic>
      <p:pic>
        <p:nvPicPr>
          <p:cNvPr id="2" name="голос 5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121" grpId="0"/>
      <p:bldP spid="11" grpId="0"/>
      <p:bldP spid="5122" grpId="0"/>
      <p:bldP spid="13" grpId="0"/>
      <p:bldP spid="512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500166" y="1071546"/>
            <a:ext cx="55721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Что краше солнца?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43702" y="1357298"/>
            <a:ext cx="22860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Хлеб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2071678"/>
            <a:ext cx="66437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Что всегда идет</a:t>
            </a:r>
          </a:p>
          <a:p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А с места не сойдет?</a:t>
            </a:r>
            <a:endParaRPr lang="ru-RU" sz="2800" dirty="0">
              <a:solidFill>
                <a:srgbClr val="8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3000372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Часы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500166" y="3857628"/>
            <a:ext cx="70111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Без языка, без голоса, а всё расскажет.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16" y="4286256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Книга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28728" y="5286388"/>
            <a:ext cx="678435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То толстеет, то худеет, на весь дом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голосит.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8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86578" y="614364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Гармонь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Documents and Settings\Учитель\Рабочий стол\еда.jpg"/>
          <p:cNvPicPr>
            <a:picLocks noChangeAspect="1" noChangeArrowheads="1"/>
          </p:cNvPicPr>
          <p:nvPr/>
        </p:nvPicPr>
        <p:blipFill>
          <a:blip r:embed="rId4" cstate="print"/>
          <a:srcRect l="2677" r="6297" b="3797"/>
          <a:stretch>
            <a:fillRect/>
          </a:stretch>
        </p:blipFill>
        <p:spPr bwMode="auto">
          <a:xfrm>
            <a:off x="1285852" y="1071546"/>
            <a:ext cx="7500990" cy="558897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 r="73826"/>
          <a:stretch>
            <a:fillRect/>
          </a:stretch>
        </p:blipFill>
        <p:spPr bwMode="auto">
          <a:xfrm>
            <a:off x="4000496" y="1643050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 r="73826"/>
          <a:stretch>
            <a:fillRect/>
          </a:stretch>
        </p:blipFill>
        <p:spPr bwMode="auto">
          <a:xfrm>
            <a:off x="4143372" y="3214686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 r="73826"/>
          <a:stretch>
            <a:fillRect/>
          </a:stretch>
        </p:blipFill>
        <p:spPr bwMode="auto">
          <a:xfrm>
            <a:off x="4143372" y="478632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798219" y="1"/>
            <a:ext cx="1345780" cy="1142983"/>
          </a:xfrm>
          <a:prstGeom prst="rect">
            <a:avLst/>
          </a:prstGeom>
          <a:noFill/>
        </p:spPr>
      </p:pic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785786" y="0"/>
            <a:ext cx="80724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</a:t>
            </a:r>
            <a:r>
              <a:rPr lang="ru-RU" sz="3600" b="1" dirty="0" smtClean="0">
                <a:solidFill>
                  <a:srgbClr val="FF0000"/>
                </a:solidFill>
                <a:latin typeface="Sylfaen" pitchFamily="18" charset="0"/>
              </a:rPr>
              <a:t>об избе, одежде, пище, домашней утвари, животных</a:t>
            </a:r>
            <a:endParaRPr lang="ru-RU" sz="3600" b="1" dirty="0">
              <a:solidFill>
                <a:srgbClr val="FF0000"/>
              </a:solidFill>
              <a:latin typeface="Sylfaen" pitchFamily="18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12" grpId="0"/>
      <p:bldP spid="14" grpId="0"/>
      <p:bldP spid="16" grpId="0"/>
      <p:bldP spid="6146" grpId="0"/>
      <p:bldP spid="18" grpId="0"/>
      <p:bldP spid="614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357290" y="1285860"/>
            <a:ext cx="68194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 земледелец, не кузнец, не плотник,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 первый на селе работник.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72264" y="2285992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Лошадь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85852" y="3214686"/>
            <a:ext cx="6956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Стоит </a:t>
            </a:r>
            <a:r>
              <a:rPr kumimoji="0" lang="ru-RU" sz="2800" b="0" i="1" u="none" strike="noStrike" cap="none" normalizeH="0" baseline="0" dirty="0" err="1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хлевец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в нём пять тысяч овец.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43702" y="414338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FF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Пчела</a:t>
            </a:r>
            <a:endParaRPr lang="ru-RU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42976" y="4929198"/>
            <a:ext cx="81439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990000"/>
                </a:solidFill>
                <a:latin typeface="Arial" pitchFamily="34" charset="0"/>
                <a:cs typeface="Arial" pitchFamily="34" charset="0"/>
              </a:rPr>
              <a:t>С хвостом, а не зверь, с перьями, а не птица.</a:t>
            </a:r>
            <a:endParaRPr lang="ru-RU" sz="2800" dirty="0">
              <a:solidFill>
                <a:srgbClr val="99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16" y="564357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Рыба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Documents and Settings\Учитель\Рабочий стол\лошад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71546"/>
            <a:ext cx="7872759" cy="5143536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45878" y="1"/>
            <a:ext cx="1598121" cy="1357298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/>
          <a:srcRect r="73826"/>
          <a:stretch>
            <a:fillRect/>
          </a:stretch>
        </p:blipFill>
        <p:spPr bwMode="auto">
          <a:xfrm>
            <a:off x="3929058" y="264318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 r="73826"/>
          <a:stretch>
            <a:fillRect/>
          </a:stretch>
        </p:blipFill>
        <p:spPr bwMode="auto">
          <a:xfrm>
            <a:off x="4000496" y="4429132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00034" y="0"/>
            <a:ext cx="80724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</a:t>
            </a:r>
            <a:r>
              <a:rPr lang="ru-RU" sz="3600" b="1" dirty="0" smtClean="0">
                <a:solidFill>
                  <a:srgbClr val="FF0000"/>
                </a:solidFill>
                <a:latin typeface="Sylfaen" pitchFamily="18" charset="0"/>
              </a:rPr>
              <a:t>об избе, одежде, пище, домашней утвари, животных</a:t>
            </a:r>
            <a:endParaRPr lang="ru-RU" sz="3600" b="1" dirty="0">
              <a:solidFill>
                <a:srgbClr val="FF0000"/>
              </a:solidFill>
              <a:latin typeface="Sylfaen" pitchFamily="18" charset="0"/>
            </a:endParaRPr>
          </a:p>
        </p:txBody>
      </p:sp>
      <p:pic>
        <p:nvPicPr>
          <p:cNvPr id="2" name="голос 6 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5122" grpId="0"/>
      <p:bldP spid="7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H:\картинки\4711110_html_325a23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928670"/>
            <a:ext cx="7775653" cy="54292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357320" y="1357321"/>
            <a:ext cx="3786182" cy="1071539"/>
          </a:xfrm>
          <a:prstGeom prst="rect">
            <a:avLst/>
          </a:prstGeom>
          <a:noFill/>
        </p:spPr>
      </p:pic>
      <p:pic>
        <p:nvPicPr>
          <p:cNvPr id="9" name="Picture 5" descr="L:\для презентаций\hohloma_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200000">
            <a:off x="-1107292" y="4679169"/>
            <a:ext cx="3286125" cy="1071539"/>
          </a:xfrm>
          <a:prstGeom prst="rect">
            <a:avLst/>
          </a:prstGeom>
          <a:noFill/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1538" y="285728"/>
            <a:ext cx="7572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Sylfaen" pitchFamily="18" charset="0"/>
              </a:rPr>
              <a:t>Загадки </a:t>
            </a:r>
            <a:r>
              <a:rPr lang="ru-RU" sz="3600" b="1" dirty="0" smtClean="0">
                <a:solidFill>
                  <a:srgbClr val="FF0000"/>
                </a:solidFill>
                <a:latin typeface="Sylfaen" pitchFamily="18" charset="0"/>
              </a:rPr>
              <a:t>о труде</a:t>
            </a:r>
            <a:endParaRPr lang="ru-RU" sz="3600" b="1" dirty="0">
              <a:solidFill>
                <a:srgbClr val="FF0000"/>
              </a:solidFill>
              <a:latin typeface="Sylfae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57290" y="1071546"/>
            <a:ext cx="418204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Никого не родила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 все матушкой зовут.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428728" y="2214554"/>
            <a:ext cx="50029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Кто на свете всех богаче ?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Земля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1357290" y="3071810"/>
            <a:ext cx="722492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Вырос в поле дом, полон дом зерном,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стены позолочены, ставни заколочены 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ходит дом ходуном на столбе золотом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357290" y="5000636"/>
            <a:ext cx="523354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Ходит полем  из края в край 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режет чёрный каравай.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99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72264" y="257174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Земля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6578" y="471488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Колос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5140" y="5929330"/>
            <a:ext cx="24288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Соха, плуг</a:t>
            </a:r>
            <a:endParaRPr lang="ru-RU" sz="2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1" descr="H:\для презентаций\0_6ed38_8d97e4e6_orig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72396" y="0"/>
            <a:ext cx="1571604" cy="1334777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/>
          <a:srcRect r="73826"/>
          <a:stretch>
            <a:fillRect/>
          </a:stretch>
        </p:blipFill>
        <p:spPr bwMode="auto">
          <a:xfrm>
            <a:off x="3929058" y="2714620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/>
          <a:srcRect r="73826"/>
          <a:stretch>
            <a:fillRect/>
          </a:stretch>
        </p:blipFill>
        <p:spPr bwMode="auto">
          <a:xfrm>
            <a:off x="3857620" y="4714884"/>
            <a:ext cx="1785950" cy="4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голос 6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839200" y="551723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909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09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909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90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909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909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6909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4098" grpId="0"/>
      <p:bldP spid="4100" grpId="0"/>
      <p:bldP spid="4101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674</Words>
  <Application>Microsoft Office PowerPoint</Application>
  <PresentationFormat>Экран (4:3)</PresentationFormat>
  <Paragraphs>131</Paragraphs>
  <Slides>21</Slides>
  <Notes>0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Николаевна</dc:creator>
  <cp:lastModifiedBy>111</cp:lastModifiedBy>
  <cp:revision>89</cp:revision>
  <dcterms:created xsi:type="dcterms:W3CDTF">2013-12-12T12:35:46Z</dcterms:created>
  <dcterms:modified xsi:type="dcterms:W3CDTF">2015-02-27T15:07:57Z</dcterms:modified>
</cp:coreProperties>
</file>