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9" r:id="rId10"/>
    <p:sldId id="270" r:id="rId11"/>
    <p:sldId id="272" r:id="rId12"/>
    <p:sldId id="271" r:id="rId13"/>
    <p:sldId id="273" r:id="rId14"/>
    <p:sldId id="274" r:id="rId15"/>
    <p:sldId id="275" r:id="rId16"/>
    <p:sldId id="27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FF"/>
    <a:srgbClr val="3B3721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7D7-655C-48B1-A6CA-1034878E524D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EA8EE4-078A-45F8-86FF-881B059CD9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728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4D0D1-D9F2-41B3-9E6C-A1C39240ED49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6A4376-3CF3-4E5A-BB56-FBBD90D22A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967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86899-95B8-40B6-874B-6A6B516FFF69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9420F-91D8-426B-AE8E-849A6CDE9E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93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50DA6-098E-4D3A-870E-3E8CAAB88174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8BDD1-FA22-4694-B1AF-CE11125F09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265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1EDCF-E0BB-4661-80E1-4E4C8D18D458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18727-268E-4B37-9B8E-1DE92E7048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818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FF1A5-D0AA-4740-A201-73D4DA192A82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CE774-F7FE-4FEC-A036-F2D17307944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209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33A53-2275-44AF-8DA2-B82A55BD3282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CED23-E2A2-42E2-BC37-D06C1D1D387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2619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DB5DB-FB35-4055-985C-03CD2FD65B7F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6155D1-7EDA-4752-BD40-C764344D67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163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BBDFB-675D-4341-A732-F940273742E5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CF2C7-52B1-4206-99AD-555D1690BFD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1140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AF1D0-1815-423F-9985-F4996E96B350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1E4B0-D33C-4CFB-A9D3-81C0D40C5C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88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AA79B-ED49-463E-B321-BE85F515A70E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84E55-8722-466E-9506-D7BEE577A8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344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F63050-00D5-4FC3-B4A1-44237F5B65BB}" type="datetimeFigureOut">
              <a:rPr lang="ru-RU"/>
              <a:pPr>
                <a:defRPr/>
              </a:pPr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B19C4E0-126C-4C5A-BB24-F418E38AEC3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9381" r="6191"/>
          <a:stretch>
            <a:fillRect/>
          </a:stretch>
        </p:blipFill>
        <p:spPr>
          <a:xfrm>
            <a:off x="323528" y="108631"/>
            <a:ext cx="4320480" cy="6560729"/>
          </a:xfrm>
          <a:effectLst>
            <a:softEdge rad="317500"/>
          </a:effectLst>
        </p:spPr>
      </p:pic>
      <p:sp>
        <p:nvSpPr>
          <p:cNvPr id="23555" name="Содержимое 3"/>
          <p:cNvSpPr>
            <a:spLocks noGrp="1"/>
          </p:cNvSpPr>
          <p:nvPr>
            <p:ph sz="half" idx="2"/>
          </p:nvPr>
        </p:nvSpPr>
        <p:spPr>
          <a:xfrm>
            <a:off x="4500563" y="476250"/>
            <a:ext cx="4243387" cy="564991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	В августе 1479 года на кремлёвском холме засиял массивный, изящ-ный и стройный </a:t>
            </a:r>
            <a:r>
              <a:rPr lang="ru-RU" altLang="ru-RU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Успенский собор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.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	Он стал главным собором государства. Здесь короновали царей, оглашали самые важные сообщения.</a:t>
            </a:r>
            <a:endParaRPr lang="ru-RU" altLang="ru-RU" smtClean="0">
              <a:solidFill>
                <a:srgbClr val="3B3721"/>
              </a:solidFill>
            </a:endParaRPr>
          </a:p>
          <a:p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260648"/>
            <a:ext cx="7128792" cy="4346824"/>
          </a:xfrm>
          <a:effectLst>
            <a:softEdge rad="127000"/>
          </a:effectLst>
        </p:spPr>
      </p:pic>
      <p:sp>
        <p:nvSpPr>
          <p:cNvPr id="24579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4724400"/>
            <a:ext cx="8686800" cy="190182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latin typeface="Comic Sans MS" panose="030F0702030302020204" pitchFamily="66" charset="0"/>
              </a:rPr>
              <a:t>В 1491 году итальянские мастера возвели великолепную </a:t>
            </a:r>
            <a:r>
              <a:rPr lang="ru-RU" altLang="ru-RU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Грановитую палату</a:t>
            </a:r>
            <a:r>
              <a:rPr lang="ru-RU" altLang="ru-RU" smtClean="0">
                <a:latin typeface="Comic Sans MS" panose="030F0702030302020204" pitchFamily="66" charset="0"/>
              </a:rPr>
              <a:t>. Палата вместительна – её пространство почти 500 м, а стены украшены фресками.</a:t>
            </a:r>
            <a:endParaRPr lang="ru-RU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5602" name="Содержимое 3"/>
          <p:cNvSpPr>
            <a:spLocks noGrp="1"/>
          </p:cNvSpPr>
          <p:nvPr>
            <p:ph sz="half" idx="2"/>
          </p:nvPr>
        </p:nvSpPr>
        <p:spPr>
          <a:xfrm>
            <a:off x="4284663" y="1052513"/>
            <a:ext cx="4495800" cy="4824412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В первом десятилетии </a:t>
            </a:r>
            <a:r>
              <a:rPr lang="en-US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XVI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 века  итальянский зодчий Алевиз Фрязин построил новый </a:t>
            </a:r>
            <a:r>
              <a:rPr lang="ru-RU" altLang="ru-RU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Архангельский собор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, ставший некрополем – усыпальницей московских великих князей и царей.</a:t>
            </a:r>
            <a:endParaRPr lang="ru-RU" altLang="ru-RU" smtClean="0">
              <a:solidFill>
                <a:srgbClr val="3B3721"/>
              </a:solidFill>
            </a:endParaRPr>
          </a:p>
        </p:txBody>
      </p:sp>
      <p:pic>
        <p:nvPicPr>
          <p:cNvPr id="7" name="Содержимое 6" descr="50899711_Arhangelskiy_sobor_Kremly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26641"/>
          <a:stretch>
            <a:fillRect/>
          </a:stretch>
        </p:blipFill>
        <p:spPr>
          <a:xfrm>
            <a:off x="251520" y="476672"/>
            <a:ext cx="4608512" cy="5787842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260648"/>
            <a:ext cx="6036385" cy="4680520"/>
          </a:xfrm>
          <a:effectLst>
            <a:softEdge rad="127000"/>
          </a:effectLst>
        </p:spPr>
      </p:pic>
      <p:sp>
        <p:nvSpPr>
          <p:cNvPr id="26627" name="Содержимое 3"/>
          <p:cNvSpPr>
            <a:spLocks noGrp="1"/>
          </p:cNvSpPr>
          <p:nvPr>
            <p:ph sz="half" idx="2"/>
          </p:nvPr>
        </p:nvSpPr>
        <p:spPr>
          <a:xfrm>
            <a:off x="-180975" y="4868863"/>
            <a:ext cx="9144000" cy="1944687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Гордость Соборной площади – </a:t>
            </a:r>
            <a:r>
              <a:rPr lang="ru-RU" altLang="ru-RU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колокольня «Иван Великий»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 высотой около 80 метров. На её башне находилось 34 колокола общим весом свыше 16 тыс. пудов. Их звон любила вся Москва.</a:t>
            </a:r>
            <a:endParaRPr lang="ru-RU" altLang="ru-RU" smtClean="0">
              <a:solidFill>
                <a:srgbClr val="3B37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548680"/>
            <a:ext cx="4140817" cy="5184576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4663" y="260350"/>
            <a:ext cx="4402137" cy="6408738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Иван </a:t>
            </a:r>
            <a:r>
              <a:rPr lang="en-US" dirty="0" smtClean="0">
                <a:solidFill>
                  <a:srgbClr val="FF0000"/>
                </a:solidFill>
                <a:latin typeface="Comic Sans MS" pitchFamily="66" charset="0"/>
              </a:rPr>
              <a:t>IV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стал первым в истории России царём.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Он был лют и скор  на расправу. Оттого и </a:t>
            </a:r>
            <a:r>
              <a:rPr lang="ru-RU" dirty="0" smtClean="0">
                <a:solidFill>
                  <a:srgbClr val="0000FF"/>
                </a:solidFill>
                <a:latin typeface="Comic Sans MS" pitchFamily="66" charset="0"/>
              </a:rPr>
              <a:t>заслужил прозвище </a:t>
            </a:r>
            <a:r>
              <a:rPr lang="ru-RU" u="sng" dirty="0" smtClean="0">
                <a:solidFill>
                  <a:srgbClr val="0000FF"/>
                </a:solidFill>
                <a:latin typeface="Comic Sans MS" pitchFamily="66" charset="0"/>
              </a:rPr>
              <a:t>Грозного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Comic Sans MS" pitchFamily="66" charset="0"/>
              </a:rPr>
              <a:t> </a:t>
            </a:r>
            <a:r>
              <a:rPr lang="ru-RU" dirty="0" smtClean="0">
                <a:latin typeface="Comic Sans MS" pitchFamily="66" charset="0"/>
              </a:rPr>
              <a:t>	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При Иване Грозном Россия продолжала укреплять свои рубежи, вела борьбу с многими противниками. Царю удалось присоединить к России земли </a:t>
            </a:r>
            <a:r>
              <a:rPr lang="ru-RU" dirty="0" err="1" smtClean="0">
                <a:solidFill>
                  <a:srgbClr val="006600"/>
                </a:solidFill>
                <a:latin typeface="Comic Sans MS" pitchFamily="66" charset="0"/>
              </a:rPr>
              <a:t>Казан-ского</a:t>
            </a: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 и Астраханского ханств</a:t>
            </a:r>
            <a:r>
              <a:rPr lang="ru-RU" dirty="0" smtClean="0">
                <a:latin typeface="Comic Sans MS" pitchFamily="66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832080" y="1129616"/>
            <a:ext cx="2934001" cy="3674059"/>
          </a:xfrm>
          <a:effectLst>
            <a:softEdge rad="1270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4500563" y="1989138"/>
            <a:ext cx="3827462" cy="251936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2600" smtClean="0"/>
              <a:t>	</a:t>
            </a:r>
            <a:r>
              <a:rPr lang="ru-RU" altLang="ru-RU" sz="2800" b="1" smtClean="0"/>
              <a:t>16 января 1547 года произошло коронование Ивана Грозного.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0_d4531_c81735e5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20713"/>
            <a:ext cx="5256212" cy="52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580063" y="1052513"/>
            <a:ext cx="2879725" cy="4075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/>
              <a:t>Символ царской власти, знаменитая </a:t>
            </a:r>
            <a:r>
              <a:rPr lang="ru-RU" altLang="ru-RU" b="1">
                <a:solidFill>
                  <a:srgbClr val="FF0066"/>
                </a:solidFill>
              </a:rPr>
              <a:t>«шапка Мономаха»,</a:t>
            </a:r>
            <a:r>
              <a:rPr lang="ru-RU" altLang="ru-RU" b="1"/>
              <a:t> полученная согласно легенде от Византийского императора Константина. </a:t>
            </a:r>
          </a:p>
          <a:p>
            <a:pPr>
              <a:spcBef>
                <a:spcPct val="50000"/>
              </a:spcBef>
            </a:pPr>
            <a:r>
              <a:rPr lang="ru-RU" altLang="ru-RU" b="1"/>
              <a:t>Также основными символами царской власти является </a:t>
            </a:r>
            <a:r>
              <a:rPr lang="ru-RU" altLang="ru-RU" b="1">
                <a:solidFill>
                  <a:srgbClr val="FF0066"/>
                </a:solidFill>
              </a:rPr>
              <a:t>Скипетр- жезл и Держава- золотой шар</a:t>
            </a:r>
            <a:r>
              <a:rPr lang="ru-RU" altLang="ru-RU" b="1"/>
              <a:t> с короной или крестом.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4338" name="Содержимое 5"/>
          <p:cNvSpPr>
            <a:spLocks noGrp="1"/>
          </p:cNvSpPr>
          <p:nvPr>
            <p:ph sz="half" idx="2"/>
          </p:nvPr>
        </p:nvSpPr>
        <p:spPr>
          <a:xfrm>
            <a:off x="34925" y="3933825"/>
            <a:ext cx="8785225" cy="2763838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Прошло 100 лет после Куликовской битвы. Московское княжество ещё более расширилось и усилилось, присоединив к себе большинство Русских  земель. 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Важным событием правления Ивана </a:t>
            </a:r>
            <a:r>
              <a:rPr lang="en-US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III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 было присоединение  Новгорода к Московскому государству. </a:t>
            </a:r>
          </a:p>
        </p:txBody>
      </p:sp>
      <p:pic>
        <p:nvPicPr>
          <p:cNvPr id="9" name="Содержимое 8" descr="697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677542" y="188640"/>
            <a:ext cx="5142930" cy="3816424"/>
          </a:xfrm>
          <a:effectLst>
            <a:softEdge rad="127000"/>
          </a:effectLst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46" y="260648"/>
            <a:ext cx="2700005" cy="3672000"/>
          </a:xfrm>
          <a:prstGeom prst="rect">
            <a:avLst/>
          </a:prstGeom>
          <a:effectLst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5" name="Содержимое 4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88640"/>
            <a:ext cx="6120680" cy="4335482"/>
          </a:xfrm>
          <a:effectLst>
            <a:softEdge rad="127000"/>
          </a:effectLst>
        </p:spPr>
      </p:pic>
      <p:sp>
        <p:nvSpPr>
          <p:cNvPr id="15363" name="Содержимое 3"/>
          <p:cNvSpPr>
            <a:spLocks noGrp="1"/>
          </p:cNvSpPr>
          <p:nvPr>
            <p:ph sz="half" idx="2"/>
          </p:nvPr>
        </p:nvSpPr>
        <p:spPr>
          <a:xfrm>
            <a:off x="0" y="4365625"/>
            <a:ext cx="9144000" cy="233203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Через два года после покорения Новгорода 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Иван Васильевич 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вынужден был выступить против татар. Он был ещё данником Орды, хотя и не очень исправным, чем навлёк на себя ханский гнев. Он 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отказался платить дань хану Ахмату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6386" name="Содержимое 3"/>
          <p:cNvSpPr>
            <a:spLocks noGrp="1"/>
          </p:cNvSpPr>
          <p:nvPr>
            <p:ph sz="half" idx="2"/>
          </p:nvPr>
        </p:nvSpPr>
        <p:spPr>
          <a:xfrm>
            <a:off x="-36513" y="3933825"/>
            <a:ext cx="8996363" cy="270827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latin typeface="Comic Sans MS" panose="030F0702030302020204" pitchFamily="66" charset="0"/>
              </a:rPr>
              <a:t>Изменилось русское войско. 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Появились </a:t>
            </a:r>
            <a:r>
              <a:rPr lang="ru-RU" altLang="ru-RU" u="sng" smtClean="0">
                <a:solidFill>
                  <a:srgbClr val="FF0066"/>
                </a:solidFill>
                <a:latin typeface="Comic Sans MS" panose="030F0702030302020204" pitchFamily="66" charset="0"/>
              </a:rPr>
              <a:t>пушки</a:t>
            </a:r>
            <a:r>
              <a:rPr lang="ru-RU" altLang="ru-RU" smtClean="0">
                <a:latin typeface="Comic Sans MS" panose="030F0702030302020204" pitchFamily="66" charset="0"/>
              </a:rPr>
              <a:t>, 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ручное огне-стрельное оружие – </a:t>
            </a:r>
            <a:r>
              <a:rPr lang="ru-RU" altLang="ru-RU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пищали</a:t>
            </a:r>
            <a:r>
              <a:rPr lang="ru-RU" altLang="ru-RU" smtClean="0">
                <a:latin typeface="Comic Sans MS" panose="030F0702030302020204" pitchFamily="66" charset="0"/>
              </a:rPr>
              <a:t>. Главной силой была </a:t>
            </a:r>
            <a:r>
              <a:rPr lang="ru-RU" altLang="ru-RU" u="sng" smtClean="0">
                <a:solidFill>
                  <a:srgbClr val="0000FF"/>
                </a:solidFill>
                <a:latin typeface="Comic Sans MS" panose="030F0702030302020204" pitchFamily="66" charset="0"/>
              </a:rPr>
              <a:t>кованная рать</a:t>
            </a:r>
            <a:r>
              <a:rPr lang="ru-RU" altLang="ru-RU" smtClean="0">
                <a:latin typeface="Comic Sans MS" panose="030F0702030302020204" pitchFamily="66" charset="0"/>
              </a:rPr>
              <a:t> – хорошо вооружённая конница. В походах её поддер-живала </a:t>
            </a:r>
            <a:r>
              <a:rPr lang="ru-RU" altLang="ru-RU" u="sng" smtClean="0">
                <a:solidFill>
                  <a:srgbClr val="006600"/>
                </a:solidFill>
                <a:latin typeface="Comic Sans MS" panose="030F0702030302020204" pitchFamily="66" charset="0"/>
              </a:rPr>
              <a:t>судовая рать</a:t>
            </a:r>
            <a:r>
              <a:rPr lang="ru-RU" altLang="ru-RU" smtClean="0">
                <a:latin typeface="Comic Sans MS" panose="030F0702030302020204" pitchFamily="66" charset="0"/>
              </a:rPr>
              <a:t> – пешее войско, которое к месту битвы доставляли на лодках.</a:t>
            </a:r>
          </a:p>
        </p:txBody>
      </p:sp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2" cstate="print"/>
          <a:srcRect l="33995"/>
          <a:stretch>
            <a:fillRect/>
          </a:stretch>
        </p:blipFill>
        <p:spPr>
          <a:xfrm>
            <a:off x="539552" y="188640"/>
            <a:ext cx="4233787" cy="381600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Содержимое 6" descr="4.pn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8263" y="260350"/>
            <a:ext cx="3384550" cy="381158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-180975" y="4076700"/>
            <a:ext cx="9144000" cy="2781300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Летом 1480 года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Иван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узнал, что на Русь ведёт свои войска ордынский хан Ахмат. Русская рать во главе с Иваном </a:t>
            </a:r>
            <a:r>
              <a:rPr lang="en-US" dirty="0" smtClean="0">
                <a:solidFill>
                  <a:srgbClr val="3B3721"/>
                </a:solidFill>
                <a:latin typeface="Comic Sans MS" pitchFamily="66" charset="0"/>
              </a:rPr>
              <a:t>III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 выступила навстречу </a:t>
            </a:r>
            <a:r>
              <a:rPr lang="ru-RU" dirty="0" err="1" smtClean="0">
                <a:solidFill>
                  <a:srgbClr val="3B3721"/>
                </a:solidFill>
                <a:latin typeface="Comic Sans MS" pitchFamily="66" charset="0"/>
              </a:rPr>
              <a:t>неприяте-лю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. 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Противники встретились на реке Угре.</a:t>
            </a:r>
            <a:r>
              <a:rPr lang="ru-RU" dirty="0" smtClean="0">
                <a:latin typeface="Comic Sans MS" pitchFamily="66" charset="0"/>
              </a:rPr>
              <a:t> Обе рати </a:t>
            </a:r>
            <a:r>
              <a:rPr lang="ru-RU" dirty="0" smtClean="0">
                <a:solidFill>
                  <a:srgbClr val="3B3721"/>
                </a:solidFill>
                <a:latin typeface="Comic Sans MS" pitchFamily="66" charset="0"/>
              </a:rPr>
              <a:t>встали друг против друга на противоположных  сторонах реки, и никто не решался первым начать наступление. Так продолжалось до октября. </a:t>
            </a:r>
            <a:endParaRPr lang="ru-RU" dirty="0">
              <a:solidFill>
                <a:srgbClr val="3B3721"/>
              </a:solidFill>
              <a:latin typeface="Comic Sans MS" pitchFamily="66" charset="0"/>
            </a:endParaRPr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6948488" y="4994275"/>
            <a:ext cx="263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800" b="1">
                <a:solidFill>
                  <a:srgbClr val="FF0000"/>
                </a:solidFill>
              </a:rPr>
              <a:t>ʹ</a:t>
            </a:r>
            <a:endParaRPr lang="ru-RU" altLang="ru-RU" sz="2800" b="1">
              <a:solidFill>
                <a:srgbClr val="FF0000"/>
              </a:solidFill>
            </a:endParaRPr>
          </a:p>
        </p:txBody>
      </p:sp>
      <p:pic>
        <p:nvPicPr>
          <p:cNvPr id="10" name="Содержимое 9" descr="Стояние на р.Угре 11 ноября 1480 год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5" y="188640"/>
            <a:ext cx="8250917" cy="3960440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8434" name="Содержимое 3"/>
          <p:cNvSpPr>
            <a:spLocks noGrp="1"/>
          </p:cNvSpPr>
          <p:nvPr>
            <p:ph sz="half" idx="2"/>
          </p:nvPr>
        </p:nvSpPr>
        <p:spPr>
          <a:xfrm>
            <a:off x="-252413" y="3789363"/>
            <a:ext cx="9324976" cy="2952750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2600" smtClean="0">
                <a:latin typeface="Comic Sans MS" panose="030F0702030302020204" pitchFamily="66" charset="0"/>
              </a:rPr>
              <a:t>	</a:t>
            </a:r>
            <a:r>
              <a:rPr lang="ru-RU" altLang="ru-RU" sz="2600" smtClean="0">
                <a:solidFill>
                  <a:srgbClr val="3B3721"/>
                </a:solidFill>
                <a:latin typeface="Comic Sans MS" panose="030F0702030302020204" pitchFamily="66" charset="0"/>
              </a:rPr>
              <a:t>Пришли морозы. Татары страдали от холода и голо-да, гибли кони. А </a:t>
            </a:r>
            <a:r>
              <a:rPr lang="ru-RU" altLang="ru-RU" sz="2600" smtClean="0">
                <a:solidFill>
                  <a:srgbClr val="FF0000"/>
                </a:solidFill>
                <a:latin typeface="Comic Sans MS" panose="030F0702030302020204" pitchFamily="66" charset="0"/>
              </a:rPr>
              <a:t>у русского народа на родной земле был надёжный тыл</a:t>
            </a:r>
            <a:r>
              <a:rPr lang="ru-RU" altLang="ru-RU" sz="2600" smtClean="0">
                <a:solidFill>
                  <a:srgbClr val="3B3721"/>
                </a:solidFill>
                <a:latin typeface="Comic Sans MS" panose="030F0702030302020204" pitchFamily="66" charset="0"/>
              </a:rPr>
              <a:t>, запасы продовольствия, корм для коней. Иван </a:t>
            </a:r>
            <a:r>
              <a:rPr lang="en-US" altLang="ru-RU" sz="2600" smtClean="0">
                <a:solidFill>
                  <a:srgbClr val="3B3721"/>
                </a:solidFill>
                <a:latin typeface="Comic Sans MS" panose="030F0702030302020204" pitchFamily="66" charset="0"/>
              </a:rPr>
              <a:t>III</a:t>
            </a:r>
            <a:r>
              <a:rPr lang="ru-RU" altLang="ru-RU" sz="2600" smtClean="0">
                <a:solidFill>
                  <a:srgbClr val="3B3721"/>
                </a:solidFill>
                <a:latin typeface="Comic Sans MS" panose="030F0702030302020204" pitchFamily="66" charset="0"/>
              </a:rPr>
              <a:t> убедился, что татары не пройдут, ре-шил отвести свои войска на зимние квартиры. Неожи-данно </a:t>
            </a:r>
            <a:r>
              <a:rPr lang="ru-RU" altLang="ru-RU" sz="2600" smtClean="0">
                <a:solidFill>
                  <a:srgbClr val="FF0000"/>
                </a:solidFill>
                <a:latin typeface="Comic Sans MS" panose="030F0702030302020204" pitchFamily="66" charset="0"/>
              </a:rPr>
              <a:t>татары обратились в бегство</a:t>
            </a:r>
            <a:r>
              <a:rPr lang="ru-RU" altLang="ru-RU" sz="2600" smtClean="0">
                <a:solidFill>
                  <a:srgbClr val="3B3721"/>
                </a:solidFill>
                <a:latin typeface="Comic Sans MS" panose="030F0702030302020204" pitchFamily="66" charset="0"/>
              </a:rPr>
              <a:t>, решив, что если Русь отдаёт им берег, значит хочет с ними биться.</a:t>
            </a:r>
          </a:p>
        </p:txBody>
      </p:sp>
      <p:pic>
        <p:nvPicPr>
          <p:cNvPr id="9" name="Содержимое 8" descr="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5769"/>
          <a:stretch>
            <a:fillRect/>
          </a:stretch>
        </p:blipFill>
        <p:spPr>
          <a:xfrm>
            <a:off x="971600" y="188640"/>
            <a:ext cx="7235997" cy="3744416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19458" name="Содержимое 3"/>
          <p:cNvSpPr>
            <a:spLocks noGrp="1"/>
          </p:cNvSpPr>
          <p:nvPr>
            <p:ph sz="half" idx="2"/>
          </p:nvPr>
        </p:nvSpPr>
        <p:spPr>
          <a:xfrm>
            <a:off x="323850" y="5272088"/>
            <a:ext cx="8291513" cy="1612900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Этот день – 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11 ноября 1480 года 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– принято считать днём освобождения Руси от монголо-татарского ига.</a:t>
            </a:r>
          </a:p>
        </p:txBody>
      </p:sp>
      <p:pic>
        <p:nvPicPr>
          <p:cNvPr id="9" name="Содержимое 8" descr="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332656"/>
            <a:ext cx="7236804" cy="4824536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6" name="Содержимое 3"/>
          <p:cNvSpPr>
            <a:spLocks noGrp="1"/>
          </p:cNvSpPr>
          <p:nvPr>
            <p:ph sz="half" idx="2"/>
          </p:nvPr>
        </p:nvSpPr>
        <p:spPr>
          <a:xfrm>
            <a:off x="-215900" y="3933825"/>
            <a:ext cx="9251950" cy="2735263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В конце </a:t>
            </a:r>
            <a:r>
              <a:rPr lang="en-US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XV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 века 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началась перестройка Кремля. </a:t>
            </a:r>
            <a:r>
              <a:rPr lang="ru-RU" altLang="ru-RU" smtClean="0">
                <a:solidFill>
                  <a:srgbClr val="FF0000"/>
                </a:solidFill>
                <a:latin typeface="Comic Sans MS" panose="030F0702030302020204" pitchFamily="66" charset="0"/>
              </a:rPr>
              <a:t>Были возведены  новые стены из красного   кирпича и башни. 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Башни располагались одна от другой на расстоянии ружейного выстрела. Вокруг стен были выкопаны рвы, соединённые с Москвой-рекой и рекой Неглинкой.</a:t>
            </a:r>
            <a:endParaRPr lang="ru-RU" altLang="ru-RU" smtClean="0">
              <a:solidFill>
                <a:srgbClr val="3B3721"/>
              </a:solidFill>
            </a:endParaRPr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6540500" y="5949950"/>
            <a:ext cx="2635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800" b="1">
                <a:solidFill>
                  <a:srgbClr val="3B3721"/>
                </a:solidFill>
              </a:rPr>
              <a:t>ʹ</a:t>
            </a:r>
            <a:endParaRPr lang="ru-RU" altLang="ru-RU" sz="2800" b="1">
              <a:solidFill>
                <a:srgbClr val="3B3721"/>
              </a:solidFill>
            </a:endParaRPr>
          </a:p>
        </p:txBody>
      </p:sp>
      <p:pic>
        <p:nvPicPr>
          <p:cNvPr id="8" name="Содержимое 7" descr="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23640"/>
          <a:stretch>
            <a:fillRect/>
          </a:stretch>
        </p:blipFill>
        <p:spPr>
          <a:xfrm>
            <a:off x="971600" y="188640"/>
            <a:ext cx="7223094" cy="3888432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2530" name="Содержимое 3"/>
          <p:cNvSpPr>
            <a:spLocks noGrp="1"/>
          </p:cNvSpPr>
          <p:nvPr>
            <p:ph sz="half" idx="2"/>
          </p:nvPr>
        </p:nvSpPr>
        <p:spPr>
          <a:xfrm>
            <a:off x="0" y="5157788"/>
            <a:ext cx="8964613" cy="1539875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smtClean="0"/>
              <a:t>	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В Москву были приглашены лучшие русские и иностранные зодчие. Центром Кремля стала </a:t>
            </a:r>
            <a:r>
              <a:rPr lang="ru-RU" altLang="ru-RU" b="1" u="sng" smtClean="0">
                <a:solidFill>
                  <a:srgbClr val="FF0000"/>
                </a:solidFill>
                <a:latin typeface="Comic Sans MS" panose="030F0702030302020204" pitchFamily="66" charset="0"/>
              </a:rPr>
              <a:t>Соборная площадь</a:t>
            </a:r>
            <a:r>
              <a:rPr lang="ru-RU" altLang="ru-RU" smtClean="0">
                <a:solidFill>
                  <a:srgbClr val="3B3721"/>
                </a:solidFill>
                <a:latin typeface="Comic Sans MS" panose="030F0702030302020204" pitchFamily="66" charset="0"/>
              </a:rPr>
              <a:t>. </a:t>
            </a:r>
            <a:endParaRPr lang="ru-RU" altLang="ru-RU" smtClean="0">
              <a:solidFill>
                <a:srgbClr val="3B3721"/>
              </a:solidFill>
            </a:endParaRPr>
          </a:p>
        </p:txBody>
      </p:sp>
      <p:pic>
        <p:nvPicPr>
          <p:cNvPr id="10" name="Содержимое 9" descr="0010-012-Ivan-Tretij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52706" y="260648"/>
            <a:ext cx="7807726" cy="4968552"/>
          </a:xfr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36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Oksana</dc:creator>
  <cp:lastModifiedBy>Инженер-электроник</cp:lastModifiedBy>
  <cp:revision>31</cp:revision>
  <dcterms:created xsi:type="dcterms:W3CDTF">2012-12-29T06:59:40Z</dcterms:created>
  <dcterms:modified xsi:type="dcterms:W3CDTF">2019-04-05T09:09:09Z</dcterms:modified>
</cp:coreProperties>
</file>