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33"/>
  </p:notesMasterIdLst>
  <p:handoutMasterIdLst>
    <p:handoutMasterId r:id="rId34"/>
  </p:handoutMasterIdLst>
  <p:sldIdLst>
    <p:sldId id="263" r:id="rId2"/>
    <p:sldId id="262" r:id="rId3"/>
    <p:sldId id="258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284" r:id="rId17"/>
    <p:sldId id="332" r:id="rId18"/>
    <p:sldId id="261" r:id="rId19"/>
    <p:sldId id="291" r:id="rId20"/>
    <p:sldId id="306" r:id="rId21"/>
    <p:sldId id="290" r:id="rId22"/>
    <p:sldId id="295" r:id="rId23"/>
    <p:sldId id="298" r:id="rId24"/>
    <p:sldId id="297" r:id="rId25"/>
    <p:sldId id="299" r:id="rId26"/>
    <p:sldId id="319" r:id="rId27"/>
    <p:sldId id="293" r:id="rId28"/>
    <p:sldId id="301" r:id="rId29"/>
    <p:sldId id="318" r:id="rId30"/>
    <p:sldId id="307" r:id="rId31"/>
    <p:sldId id="30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23" autoAdjust="0"/>
    <p:restoredTop sz="86513" autoAdjust="0"/>
  </p:normalViewPr>
  <p:slideViewPr>
    <p:cSldViewPr>
      <p:cViewPr varScale="1">
        <p:scale>
          <a:sx n="90" d="100"/>
          <a:sy n="90" d="100"/>
        </p:scale>
        <p:origin x="6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EC013-D1E5-4B4C-9C3E-6B1282298853}" type="datetimeFigureOut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3ECAF-D17B-42F9-BA2E-651D24AA32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5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D0B8C-C5DF-4454-9C31-3956D121CC23}" type="datetimeFigureOut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36BFB-7289-4072-84EA-A6E61120498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0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35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677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16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639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13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1116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i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440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513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1469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384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088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5895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43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172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793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97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34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65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020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36BFB-7289-4072-84EA-A6E61120498C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1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6FF2A-4316-409B-82E1-746AA3C5FEA7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CCB3-5E75-481A-88D4-A86A6282EBCE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8001-DB90-4545-8D1D-4E3C3D6FEA5E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646A-D4CD-4FE1-9DC6-8889FE2C8B34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A3D9E-7F1E-410D-8F8C-23A210467D0F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0B819-3907-408A-B9C0-0108727DD0AC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AEFB-9E3F-4213-96FA-A55996EAACC7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7BB0-A77D-4A3F-B0AE-EF52919D2554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29C27-6088-4F78-B378-07F3E08AE510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5EE6-6991-422B-A445-F81B67E572D8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7A1F-A04E-4665-AE9F-9A48413A8BBB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355FC-BBC7-474E-839D-410ED372AFF1}" type="datetime1">
              <a:rPr lang="ru-RU" smtClean="0"/>
              <a:pPr/>
              <a:t>19.10.2020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слайд№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3B6DE-98F4-4694-BB83-08BD07A662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xane.com/shots/solar-system/big1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c.spb.ru/allkonkurs/2010/EMC/Work/WWW.3/sc_378_Monahov/Monahov/333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274638"/>
            <a:ext cx="2952328" cy="106613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Школа № 10  г. Бологое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Манаширов  Кирилл 4 «Б»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Руководитель Ефимова Т.А.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400600"/>
          </a:xfrm>
        </p:spPr>
        <p:txBody>
          <a:bodyPr>
            <a:normAutofit/>
          </a:bodyPr>
          <a:lstStyle/>
          <a:p>
            <a:pPr lvl="4">
              <a:buNone/>
            </a:pPr>
            <a:r>
              <a:rPr lang="ru-RU" sz="8800" i="1" dirty="0" smtClean="0">
                <a:solidFill>
                  <a:srgbClr val="FFFF00"/>
                </a:solidFill>
              </a:rPr>
              <a:t>Космос.</a:t>
            </a:r>
          </a:p>
          <a:p>
            <a:pPr lvl="4">
              <a:buNone/>
            </a:pPr>
            <a:endParaRPr lang="ru-RU" sz="900" i="1" dirty="0" smtClean="0">
              <a:solidFill>
                <a:srgbClr val="FFFF00"/>
              </a:solidFill>
            </a:endParaRPr>
          </a:p>
          <a:p>
            <a:pPr lvl="4" algn="ctr">
              <a:buNone/>
            </a:pPr>
            <a:r>
              <a:rPr lang="ru-RU" sz="4400" i="1" dirty="0" smtClean="0">
                <a:solidFill>
                  <a:srgbClr val="FFFF00"/>
                </a:solidFill>
              </a:rPr>
              <a:t>Движение солнца и планет в галактике.</a:t>
            </a:r>
          </a:p>
          <a:p>
            <a:pPr lvl="4" algn="just">
              <a:buNone/>
            </a:pPr>
            <a:endParaRPr lang="ru-RU" sz="3200" i="1" dirty="0" smtClean="0">
              <a:solidFill>
                <a:srgbClr val="FFFF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 № 1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Юпитер</a:t>
            </a:r>
            <a:endParaRPr lang="ru-RU" sz="4400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40963" name="Содержимое 2"/>
          <p:cNvSpPr>
            <a:spLocks/>
          </p:cNvSpPr>
          <p:nvPr/>
        </p:nvSpPr>
        <p:spPr bwMode="auto">
          <a:xfrm>
            <a:off x="0" y="1285875"/>
            <a:ext cx="4143375" cy="32952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000"/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Юпитер- самая большая планета Солнечной системы. Современное название Юпитера происходит от имени древнеримского верховного бога-громовержца. </a:t>
            </a:r>
            <a:endParaRPr lang="ru-RU" sz="24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40964" name="Содержимое 4" descr="Юпитер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3" y="1143000"/>
            <a:ext cx="5004048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17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76375"/>
      </p:ext>
    </p:extLst>
  </p:cSld>
  <p:clrMapOvr>
    <a:masterClrMapping/>
  </p:clrMapOvr>
  <p:transition advTm="10791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Сатурн</a:t>
            </a:r>
            <a:endParaRPr lang="ru-RU" sz="4400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41987" name="Содержимое 2"/>
          <p:cNvSpPr>
            <a:spLocks/>
          </p:cNvSpPr>
          <p:nvPr/>
        </p:nvSpPr>
        <p:spPr bwMode="auto">
          <a:xfrm>
            <a:off x="0" y="1214438"/>
            <a:ext cx="4214813" cy="32946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000"/>
              <a:buFontTx/>
              <a:buChar char="•"/>
            </a:pPr>
            <a:r>
              <a:rPr lang="ru-RU" sz="2000" b="1" i="1" dirty="0" smtClean="0">
                <a:solidFill>
                  <a:srgbClr val="C00000"/>
                </a:solidFill>
                <a:latin typeface="Calibri" pitchFamily="34" charset="0"/>
              </a:rPr>
              <a:t>Сатурн представляет собой большой газовый шар. Он вращается так быстро, что стал выпуклым в районе экватора и сплющился у полюсов. Кольца Сатурна состоят из десятков тысяч фрагментов, образованных застывшими ледяными частицами. </a:t>
            </a:r>
            <a:endParaRPr lang="ru-RU" sz="28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41988" name="Содержимое 4" descr="сатур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412776"/>
            <a:ext cx="5004048" cy="544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18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228291"/>
      </p:ext>
    </p:extLst>
  </p:cSld>
  <p:clrMapOvr>
    <a:masterClrMapping/>
  </p:clrMapOvr>
  <p:transition advTm="8914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/>
          </p:cNvSpPr>
          <p:nvPr/>
        </p:nvSpPr>
        <p:spPr bwMode="auto">
          <a:xfrm>
            <a:off x="0" y="0"/>
            <a:ext cx="9144000" cy="1403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Нептун</a:t>
            </a:r>
            <a:endParaRPr lang="ru-RU" sz="4400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0" y="1340768"/>
            <a:ext cx="4572000" cy="15841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400"/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Планета Нептун названа в честь римского бога морей. Была открыта в 1846 году. </a:t>
            </a:r>
            <a:endParaRPr lang="ru-RU" sz="28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44036" name="Содержимое 4" descr="непту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12776"/>
            <a:ext cx="4572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19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89936"/>
      </p:ext>
    </p:extLst>
  </p:cSld>
  <p:clrMapOvr>
    <a:masterClrMapping/>
  </p:clrMapOvr>
  <p:transition advTm="16036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Уран</a:t>
            </a:r>
            <a:endParaRPr lang="ru-RU" sz="4400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0" y="1214438"/>
            <a:ext cx="4286250" cy="19985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400"/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Уран был открыт в 1781 году. Его атмосфера состоит из водорода, гелия и метана. </a:t>
            </a:r>
            <a:endParaRPr lang="ru-RU" sz="28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43012" name="Содержимое 4" descr="ура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412776"/>
            <a:ext cx="486003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20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47527"/>
      </p:ext>
    </p:extLst>
  </p:cSld>
  <p:clrMapOvr>
    <a:masterClrMapping/>
  </p:clrMapOvr>
  <p:transition advTm="13086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/>
          </p:cNvSpPr>
          <p:nvPr/>
        </p:nvSpPr>
        <p:spPr bwMode="auto">
          <a:xfrm>
            <a:off x="0" y="0"/>
            <a:ext cx="9144000" cy="17728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Плутон</a:t>
            </a:r>
            <a:r>
              <a:rPr lang="ru-RU" sz="4400" u="sng" dirty="0" smtClean="0">
                <a:solidFill>
                  <a:srgbClr val="C00000"/>
                </a:solidFill>
                <a:latin typeface="Calibri" pitchFamily="34" charset="0"/>
              </a:rPr>
              <a:t>	</a:t>
            </a:r>
            <a:endParaRPr lang="ru-RU" sz="4400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0" y="1500188"/>
            <a:ext cx="4286250" cy="1928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200"/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Со дня своего открытия в 1930 года Плутон считается девятой планетой Солнечной системы. </a:t>
            </a:r>
            <a:endParaRPr lang="ru-RU" sz="24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45060" name="Содержимое 4" descr="Плуто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628800"/>
            <a:ext cx="4860032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21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74952"/>
      </p:ext>
    </p:extLst>
  </p:cSld>
  <p:clrMapOvr>
    <a:masterClrMapping/>
  </p:clrMapOvr>
  <p:transition advTm="14404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Рисунок 1" descr="http://www.rixane.com/shots/solar-system/big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768" y="-6843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2"/>
          <p:cNvSpPr txBox="1"/>
          <p:nvPr/>
        </p:nvSpPr>
        <p:spPr>
          <a:xfrm>
            <a:off x="142875" y="142875"/>
            <a:ext cx="2786063" cy="1815882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Солнце – раскаленное небесное тело -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звезда 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0" y="5589241"/>
            <a:ext cx="3000375" cy="120032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Возраст Солнца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5 миллиардов лет</a:t>
            </a:r>
            <a:endParaRPr kumimoji="0" lang="ru-RU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Слайд № 22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5398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3050"/>
            <a:ext cx="7560840" cy="1162050"/>
          </a:xfrm>
        </p:spPr>
        <p:txBody>
          <a:bodyPr>
            <a:normAutofit/>
          </a:bodyPr>
          <a:lstStyle/>
          <a:p>
            <a:r>
              <a:rPr lang="ru-RU" sz="4000" i="1" u="sng" dirty="0" smtClean="0">
                <a:solidFill>
                  <a:srgbClr val="FFC000"/>
                </a:solidFill>
              </a:rPr>
              <a:t>ГАЛАКТИКИ. ЧТО ЭТО?</a:t>
            </a:r>
            <a:endParaRPr lang="ru-RU" sz="4000" i="1" u="sng" dirty="0">
              <a:solidFill>
                <a:srgbClr val="FFC000"/>
              </a:solidFill>
            </a:endParaRPr>
          </a:p>
        </p:txBody>
      </p:sp>
      <p:pic>
        <p:nvPicPr>
          <p:cNvPr id="7" name="Содержимое 6" descr="26556178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1"/>
            <a:ext cx="914400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908720"/>
            <a:ext cx="3347864" cy="2448272"/>
          </a:xfrm>
          <a:solidFill>
            <a:schemeClr val="accent4"/>
          </a:solidFill>
        </p:spPr>
        <p:txBody>
          <a:bodyPr>
            <a:normAutofit lnSpcReduction="10000"/>
          </a:bodyPr>
          <a:lstStyle/>
          <a:p>
            <a:r>
              <a:rPr lang="ru-RU" sz="2000" b="1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К спиральным галактикам относится наша</a:t>
            </a:r>
          </a:p>
          <a:p>
            <a:r>
              <a:rPr lang="ru-RU" sz="2000" b="1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звездная система –</a:t>
            </a:r>
          </a:p>
          <a:p>
            <a:r>
              <a:rPr lang="ru-RU" sz="2000" b="1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Млечный Путь</a:t>
            </a:r>
          </a:p>
          <a:p>
            <a:endParaRPr lang="ru-RU" sz="2000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ru-RU" sz="2000" b="1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В нашей Галактике – </a:t>
            </a:r>
          </a:p>
          <a:p>
            <a:r>
              <a:rPr lang="ru-RU" sz="2000" b="1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100 – 150  миллиардов звезд</a:t>
            </a:r>
            <a:endParaRPr lang="ru-RU" sz="2000" b="1" i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 № 4</a:t>
            </a:r>
            <a:endParaRPr lang="ru-RU" dirty="0"/>
          </a:p>
        </p:txBody>
      </p:sp>
    </p:spTree>
  </p:cSld>
  <p:clrMapOvr>
    <a:masterClrMapping/>
  </p:clrMapOvr>
  <p:transition advTm="6786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i-main-pic" descr="Картинка 55 из 305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66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5473700"/>
            <a:ext cx="9144000" cy="1384300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Галактика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Млечный путь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возникла – 12 миллиардов лет назад,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это небольшая часть Вселенной</a:t>
            </a:r>
            <a:endParaRPr kumimoji="0" lang="ru-RU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869161"/>
            <a:ext cx="2895600" cy="604540"/>
          </a:xfrm>
        </p:spPr>
        <p:txBody>
          <a:bodyPr/>
          <a:lstStyle/>
          <a:p>
            <a:r>
              <a:rPr lang="ru-RU" dirty="0" smtClean="0"/>
              <a:t>Слайд № 8</a:t>
            </a:r>
            <a:endParaRPr lang="ru-RU" dirty="0"/>
          </a:p>
        </p:txBody>
      </p:sp>
    </p:spTree>
  </p:cSld>
  <p:clrMapOvr>
    <a:masterClrMapping/>
  </p:clrMapOvr>
  <p:transition advTm="5464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259320"/>
              </p:ext>
            </p:extLst>
          </p:nvPr>
        </p:nvGraphicFramePr>
        <p:xfrm>
          <a:off x="-10852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Слайд" r:id="rId4" imgW="4570342" imgH="3427430" progId="PowerPoint.Slide.8">
                  <p:embed/>
                </p:oleObj>
              </mc:Choice>
              <mc:Fallback>
                <p:oleObj name="Слайд" r:id="rId4" imgW="4570342" imgH="3427430" progId="PowerPoint.Slide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52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 № 7</a:t>
            </a:r>
            <a:endParaRPr lang="ru-RU" dirty="0"/>
          </a:p>
        </p:txBody>
      </p:sp>
    </p:spTree>
  </p:cSld>
  <p:clrMapOvr>
    <a:masterClrMapping/>
  </p:clrMapOvr>
  <p:transition advTm="991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Положение земли в галактике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2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2"/>
    </mc:Choice>
    <mc:Fallback xmlns="">
      <p:transition spd="slow" advTm="464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ап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Содержание</a:t>
            </a:r>
            <a:endParaRPr lang="ru-RU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Солнечная система</a:t>
            </a:r>
          </a:p>
          <a:p>
            <a:r>
              <a:rPr lang="ru-RU" i="1" dirty="0" smtClean="0">
                <a:solidFill>
                  <a:srgbClr val="F79646">
                    <a:lumMod val="75000"/>
                  </a:srgbClr>
                </a:solidFill>
              </a:rPr>
              <a:t>Планеты</a:t>
            </a:r>
          </a:p>
          <a:p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Галактика</a:t>
            </a:r>
            <a:endParaRPr lang="ru-RU" i="1" dirty="0" smtClean="0">
              <a:solidFill>
                <a:srgbClr val="F79646">
                  <a:lumMod val="75000"/>
                </a:srgbClr>
              </a:solidFill>
            </a:endParaRPr>
          </a:p>
          <a:p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Движение солнца в солнечной системе</a:t>
            </a:r>
          </a:p>
          <a:p>
            <a:pPr marL="0" indent="0">
              <a:buNone/>
            </a:pPr>
            <a:endParaRPr lang="ru-RU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 № 2</a:t>
            </a:r>
            <a:endParaRPr lang="ru-RU" dirty="0"/>
          </a:p>
        </p:txBody>
      </p:sp>
    </p:spTree>
  </p:cSld>
  <p:clrMapOvr>
    <a:masterClrMapping/>
  </p:clrMapOvr>
  <p:transition advTm="234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3" y="0"/>
            <a:ext cx="12192000" cy="6862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6491064" cy="116205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Галактика Млечный путь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877272"/>
            <a:ext cx="9731424" cy="43204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                           Местонахождение солнца  в галактике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слайд№ 10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6130925" y="5517233"/>
            <a:ext cx="601315" cy="2880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 влево 9"/>
          <p:cNvSpPr/>
          <p:nvPr/>
        </p:nvSpPr>
        <p:spPr>
          <a:xfrm rot="12164866" flipH="1" flipV="1">
            <a:off x="6115712" y="5585744"/>
            <a:ext cx="732286" cy="25874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4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4"/>
    </mc:Choice>
    <mc:Fallback xmlns="">
      <p:transition spd="slow" advTm="5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0354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5" y="2204864"/>
            <a:ext cx="6659017" cy="3672407"/>
          </a:xfrm>
        </p:spPr>
        <p:txBody>
          <a:bodyPr>
            <a:normAutofit/>
          </a:bodyPr>
          <a:lstStyle/>
          <a:p>
            <a:r>
              <a:rPr lang="ru-RU" i="1" u="sng" cap="none" dirty="0" smtClean="0">
                <a:solidFill>
                  <a:srgbClr val="FFFF00"/>
                </a:solidFill>
              </a:rPr>
              <a:t>Как движется солнце в галактике?</a:t>
            </a:r>
            <a:endParaRPr lang="ru-RU" i="1" u="sng" cap="none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92697"/>
            <a:ext cx="7772400" cy="1368151"/>
          </a:xfrm>
        </p:spPr>
        <p:txBody>
          <a:bodyPr>
            <a:noAutofit/>
          </a:bodyPr>
          <a:lstStyle/>
          <a:p>
            <a:r>
              <a:rPr lang="ru-RU" sz="3600" i="1" u="sng" dirty="0" smtClean="0">
                <a:solidFill>
                  <a:srgbClr val="FF0000"/>
                </a:solidFill>
              </a:rPr>
              <a:t>Вопрос :</a:t>
            </a:r>
            <a:endParaRPr lang="ru-RU" sz="5400" i="1" u="sng" dirty="0">
              <a:solidFill>
                <a:srgbClr val="FFFF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 №</a:t>
            </a:r>
            <a:r>
              <a:rPr lang="ru-RU" dirty="0"/>
              <a:t> </a:t>
            </a:r>
            <a:r>
              <a:rPr lang="ru-RU" dirty="0" smtClean="0"/>
              <a:t>23</a:t>
            </a:r>
            <a:endParaRPr lang="ru-RU" dirty="0"/>
          </a:p>
        </p:txBody>
      </p:sp>
    </p:spTree>
  </p:cSld>
  <p:clrMapOvr>
    <a:masterClrMapping/>
  </p:clrMapOvr>
  <p:transition advTm="3268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52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16632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rgbClr val="FF0000"/>
                </a:solidFill>
              </a:rPr>
              <a:t>Это движение</a:t>
            </a:r>
            <a:r>
              <a:rPr lang="ru-RU" cap="none" dirty="0" smtClean="0"/>
              <a:t> </a:t>
            </a:r>
            <a:r>
              <a:rPr lang="ru-RU" cap="none" dirty="0" smtClean="0">
                <a:solidFill>
                  <a:srgbClr val="FF0000"/>
                </a:solidFill>
              </a:rPr>
              <a:t>солнца вокруг центра солнечной системы</a:t>
            </a:r>
            <a:endParaRPr lang="ru-RU" cap="none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206540"/>
      </p:ext>
    </p:extLst>
  </p:cSld>
  <p:clrMapOvr>
    <a:masterClrMapping/>
  </p:clrMapOvr>
  <p:transition spd="slow" advTm="5210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116633"/>
            <a:ext cx="8026151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С</a:t>
            </a:r>
            <a:r>
              <a:rPr lang="ru-RU" cap="none" dirty="0" smtClean="0">
                <a:solidFill>
                  <a:srgbClr val="FFC000"/>
                </a:solidFill>
              </a:rPr>
              <a:t>олнечная система  движется в пространстве</a:t>
            </a:r>
            <a:endParaRPr lang="ru-RU" cap="none" dirty="0">
              <a:solidFill>
                <a:srgbClr val="FFC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08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2"/>
    </mc:Choice>
    <mc:Fallback xmlns="">
      <p:transition spd="slow" advTm="5362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16633"/>
            <a:ext cx="7772400" cy="93610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 </a:t>
            </a:r>
            <a:r>
              <a:rPr lang="ru-RU" cap="none" dirty="0" smtClean="0">
                <a:solidFill>
                  <a:srgbClr val="FFC000"/>
                </a:solidFill>
              </a:rPr>
              <a:t>солнцем двигаются и все планеты, каждая по своим орбитам</a:t>
            </a:r>
            <a:endParaRPr lang="ru-RU" cap="none" dirty="0">
              <a:solidFill>
                <a:srgbClr val="FFC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88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0"/>
    </mc:Choice>
    <mc:Fallback xmlns="">
      <p:transition spd="slow" advTm="486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27</a:t>
            </a:r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457201" y="260648"/>
            <a:ext cx="3106687" cy="586551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Невидимая энергия движущаяся спиралеобразно в космосе увлекает за собой все космические тела.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6"/>
    </mc:Choice>
    <mc:Fallback xmlns="">
      <p:transition spd="slow" advTm="7076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47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12961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C000"/>
                </a:solidFill>
              </a:rPr>
              <a:t>Движение солнца в галактике. Со стороны это выглядит как волна но это спираль.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28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00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9"/>
    </mc:Choice>
    <mc:Fallback xmlns="">
      <p:transition spd="slow" advTm="657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28"/>
            <a:ext cx="9251504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10235480" cy="5040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Спиральное  движение солнца в рукаве Ориона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340147"/>
          </a:xfrm>
        </p:spPr>
        <p:txBody>
          <a:bodyPr/>
          <a:lstStyle/>
          <a:p>
            <a:r>
              <a:rPr lang="ru-RU" dirty="0" smtClean="0"/>
              <a:t>слайд№ 29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72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6"/>
    </mc:Choice>
    <mc:Fallback xmlns="">
      <p:transition spd="slow" advTm="3776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слайд№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299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rot="440390">
            <a:off x="681744" y="4737467"/>
            <a:ext cx="68078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/>
                <a:ea typeface="+mj-ea"/>
                <a:cs typeface="+mj-cs"/>
              </a:rPr>
              <a:t>Спиральное  движение солнца в рукаве Ориона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Нижний колонтитул 4"/>
          <p:cNvSpPr txBox="1">
            <a:spLocks/>
          </p:cNvSpPr>
          <p:nvPr/>
        </p:nvSpPr>
        <p:spPr>
          <a:xfrm>
            <a:off x="3124200" y="6381328"/>
            <a:ext cx="2895600" cy="34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слайд№ 30</a:t>
            </a:r>
            <a:endParaRPr lang="ru-RU" dirty="0"/>
          </a:p>
        </p:txBody>
      </p:sp>
      <p:sp>
        <p:nvSpPr>
          <p:cNvPr id="8" name="Выгнутая вниз стрелка 7"/>
          <p:cNvSpPr/>
          <p:nvPr/>
        </p:nvSpPr>
        <p:spPr>
          <a:xfrm rot="14315234">
            <a:off x="3644147" y="1903005"/>
            <a:ext cx="1881104" cy="66175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лево стрелка 8"/>
          <p:cNvSpPr/>
          <p:nvPr/>
        </p:nvSpPr>
        <p:spPr>
          <a:xfrm rot="19434510">
            <a:off x="2983563" y="3240616"/>
            <a:ext cx="872295" cy="1386389"/>
          </a:xfrm>
          <a:prstGeom prst="curvedRightArrow">
            <a:avLst>
              <a:gd name="adj1" fmla="val 25000"/>
              <a:gd name="adj2" fmla="val 50000"/>
              <a:gd name="adj3" fmla="val 238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31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8"/>
    </mc:Choice>
    <mc:Fallback xmlns="">
      <p:transition spd="slow" advTm="521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CA1L15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u="sng" dirty="0" smtClean="0">
                <a:solidFill>
                  <a:srgbClr val="FFFF00"/>
                </a:solidFill>
              </a:rPr>
              <a:t>Космос.Что это?</a:t>
            </a:r>
            <a:endParaRPr lang="ru-RU" sz="4000" i="1" u="sng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i="1" dirty="0" smtClean="0">
                <a:solidFill>
                  <a:srgbClr val="FFFF00"/>
                </a:solidFill>
              </a:rPr>
              <a:t>Космос –это огромная вселенная, которая состоит из множества галактик. В одной из таких галактик ,которая  называется Млечный путь находиться наша солнечная система.</a:t>
            </a:r>
            <a:endParaRPr lang="ru-RU" i="1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780928"/>
            <a:ext cx="8202811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 № 3</a:t>
            </a:r>
            <a:endParaRPr lang="ru-RU" dirty="0"/>
          </a:p>
        </p:txBody>
      </p:sp>
    </p:spTree>
  </p:cSld>
  <p:clrMapOvr>
    <a:masterClrMapping/>
  </p:clrMapOvr>
  <p:transition advTm="637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51" y="9088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563662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Спиральное движение земли вокруг солнца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31</a:t>
            </a:r>
            <a:endParaRPr lang="ru-RU" dirty="0"/>
          </a:p>
        </p:txBody>
      </p:sp>
      <p:sp>
        <p:nvSpPr>
          <p:cNvPr id="22" name="Выгнутая вниз стрелка 21"/>
          <p:cNvSpPr/>
          <p:nvPr/>
        </p:nvSpPr>
        <p:spPr>
          <a:xfrm rot="705096">
            <a:off x="5292080" y="3452570"/>
            <a:ext cx="1152128" cy="192453"/>
          </a:xfrm>
          <a:prstGeom prst="curved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Выгнутая вниз стрелка 25"/>
          <p:cNvSpPr/>
          <p:nvPr/>
        </p:nvSpPr>
        <p:spPr>
          <a:xfrm rot="14186578">
            <a:off x="4440167" y="1907536"/>
            <a:ext cx="2247843" cy="3261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56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6"/>
    </mc:Choice>
    <mc:Fallback xmlns="">
      <p:transition spd="slow" advTm="6866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88640"/>
            <a:ext cx="4114800" cy="5937523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</a:rPr>
              <a:t>Вывод: 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Солнечная система – это множество планет, спутников и других объектов , которые  подобно юле , создают центр вращения , относительно которого вращаются, как солнце,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так и  все планеты солнечной системы.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32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1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03"/>
    </mc:Choice>
    <mc:Fallback xmlns="">
      <p:transition spd="slow" advTm="1180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6612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F79646">
                    <a:lumMod val="75000"/>
                  </a:srgbClr>
                </a:solidFill>
              </a:rPr>
              <a:t>Строение солнечной системы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слайд№ 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84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39"/>
    </mc:Choice>
    <mc:Fallback xmlns="">
      <p:transition spd="slow" advTm="823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Документы\школа\из интернета\2411-untitled.jpg"/>
          <p:cNvPicPr>
            <a:picLocks noChangeAspect="1" noChangeArrowheads="1"/>
          </p:cNvPicPr>
          <p:nvPr/>
        </p:nvPicPr>
        <p:blipFill>
          <a:blip r:embed="rId3" cstate="print">
            <a:lum bright="10000" contrast="-10000"/>
          </a:blip>
          <a:srcRect/>
          <a:stretch>
            <a:fillRect/>
          </a:stretch>
        </p:blipFill>
        <p:spPr bwMode="auto">
          <a:xfrm>
            <a:off x="-396553" y="0"/>
            <a:ext cx="95405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6491063" cy="707678"/>
          </a:xfrm>
        </p:spPr>
        <p:txBody>
          <a:bodyPr>
            <a:noAutofit/>
          </a:bodyPr>
          <a:lstStyle/>
          <a:p>
            <a:r>
              <a:rPr lang="ru-RU" sz="3600" i="1" u="sng" dirty="0" smtClean="0">
                <a:solidFill>
                  <a:schemeClr val="bg1"/>
                </a:solidFill>
              </a:rPr>
              <a:t>Планеты Солнечной системы</a:t>
            </a:r>
            <a:endParaRPr lang="ru-RU" sz="3600" i="1" u="sng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41080" y="273051"/>
            <a:ext cx="45719" cy="5960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6752"/>
            <a:ext cx="8075240" cy="5661248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В нашей солнечной системе 9 планет   </a:t>
            </a:r>
          </a:p>
          <a:p>
            <a:r>
              <a:rPr lang="ru-RU" sz="2800" b="1" i="1" dirty="0" smtClean="0"/>
              <a:t>1.Меркурий</a:t>
            </a:r>
          </a:p>
          <a:p>
            <a:r>
              <a:rPr lang="ru-RU" sz="2800" b="1" i="1" dirty="0" smtClean="0"/>
              <a:t>2.Венера</a:t>
            </a:r>
          </a:p>
          <a:p>
            <a:r>
              <a:rPr lang="ru-RU" sz="2800" b="1" i="1" dirty="0" smtClean="0"/>
              <a:t>3.Земля</a:t>
            </a:r>
          </a:p>
          <a:p>
            <a:r>
              <a:rPr lang="ru-RU" sz="2800" b="1" i="1" dirty="0" smtClean="0"/>
              <a:t>4.Марс</a:t>
            </a:r>
          </a:p>
          <a:p>
            <a:r>
              <a:rPr lang="ru-RU" sz="2800" b="1" i="1" dirty="0" smtClean="0"/>
              <a:t>5.Юпитер</a:t>
            </a:r>
          </a:p>
          <a:p>
            <a:r>
              <a:rPr lang="ru-RU" sz="2800" b="1" i="1" dirty="0" smtClean="0"/>
              <a:t>6.Сатурн</a:t>
            </a:r>
          </a:p>
          <a:p>
            <a:r>
              <a:rPr lang="ru-RU" sz="2800" b="1" i="1" dirty="0" smtClean="0"/>
              <a:t>7.Уран</a:t>
            </a:r>
          </a:p>
          <a:p>
            <a:r>
              <a:rPr lang="ru-RU" sz="2800" b="1" i="1" dirty="0" smtClean="0"/>
              <a:t>8.Нептун</a:t>
            </a:r>
          </a:p>
          <a:p>
            <a:r>
              <a:rPr lang="ru-RU" sz="2800" b="1" i="1" dirty="0" smtClean="0"/>
              <a:t>9.Плутон</a:t>
            </a:r>
            <a:endParaRPr lang="ru-RU" sz="2800" b="1" i="1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black">
                    <a:lumMod val="95000"/>
                  </a:prstClr>
                </a:solidFill>
              </a:rPr>
              <a:t>Слайд №12</a:t>
            </a:r>
            <a:endParaRPr lang="ru-RU" dirty="0">
              <a:solidFill>
                <a:prstClr val="black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94636"/>
      </p:ext>
    </p:extLst>
  </p:cSld>
  <p:clrMapOvr>
    <a:masterClrMapping/>
  </p:clrMapOvr>
  <p:transition advTm="3641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9"/>
          <p:cNvSpPr>
            <a:spLocks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Меркурий</a:t>
            </a:r>
            <a:endParaRPr lang="ru-RU" sz="4400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6" name="Содержимое 5"/>
          <p:cNvSpPr>
            <a:spLocks/>
          </p:cNvSpPr>
          <p:nvPr/>
        </p:nvSpPr>
        <p:spPr bwMode="auto">
          <a:xfrm>
            <a:off x="0" y="1214438"/>
            <a:ext cx="3275855" cy="31506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Меркурий -ближайшая к  солнцу планета. Планета названа в честь бога римского пантеона Меркурия, аналога греческого Гермеса.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2800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1" name="Содержимое 10"/>
          <p:cNvSpPr>
            <a:spLocks/>
          </p:cNvSpPr>
          <p:nvPr/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2800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pic>
        <p:nvPicPr>
          <p:cNvPr id="30725" name="Рисунок 7" descr="меркурий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196752"/>
            <a:ext cx="5868144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13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48373"/>
      </p:ext>
    </p:extLst>
  </p:cSld>
  <p:clrMapOvr>
    <a:masterClrMapping/>
  </p:clrMapOvr>
  <p:transition advTm="8682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Венера</a:t>
            </a:r>
            <a:endParaRPr lang="ru-RU" sz="4400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1747" name="Содержимое 2"/>
          <p:cNvSpPr>
            <a:spLocks/>
          </p:cNvSpPr>
          <p:nvPr/>
        </p:nvSpPr>
        <p:spPr bwMode="auto">
          <a:xfrm>
            <a:off x="0" y="1340769"/>
            <a:ext cx="4211960" cy="29523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000"/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Венера — третий по яркости объект на небе Земли после Солнца и Луны. Планета получила своё название в честь Венеры, богини любви из римского пантеона. </a:t>
            </a:r>
            <a:endParaRPr lang="ru-RU" sz="24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31748" name="Содержимое 4" descr="венер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412776"/>
            <a:ext cx="5004048" cy="544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14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04885"/>
      </p:ext>
    </p:extLst>
  </p:cSld>
  <p:clrMapOvr>
    <a:masterClrMapping/>
  </p:clrMapOvr>
  <p:transition advTm="9021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4"/>
          <p:cNvSpPr>
            <a:spLocks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Земля</a:t>
            </a:r>
            <a:endParaRPr lang="ru-RU" sz="4400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2771" name="Содержимое 5"/>
          <p:cNvSpPr>
            <a:spLocks/>
          </p:cNvSpPr>
          <p:nvPr/>
        </p:nvSpPr>
        <p:spPr bwMode="auto">
          <a:xfrm>
            <a:off x="0" y="1412776"/>
            <a:ext cx="4499992" cy="40324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000"/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Земля единственна планета солнечной системы, где есть жидкая вода. Впервые Земля была сфотографирована из космоса в 1959 году аппаратом Эксплорер-6. Первым человеком, увидевшим Землю из космоса, стал в 1961 году Юрий Гагарин.</a:t>
            </a:r>
            <a:endParaRPr lang="ru-RU" sz="24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32772" name="Содержимое 7" descr="замля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644008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15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39620"/>
      </p:ext>
    </p:extLst>
  </p:cSld>
  <p:clrMapOvr>
    <a:masterClrMapping/>
  </p:clrMapOvr>
  <p:transition advTm="7307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2"/>
          <p:cNvSpPr>
            <a:spLocks/>
          </p:cNvSpPr>
          <p:nvPr/>
        </p:nvSpPr>
        <p:spPr bwMode="auto">
          <a:xfrm>
            <a:off x="0" y="1268760"/>
            <a:ext cx="4225157" cy="2520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ts val="2000"/>
              <a:buFontTx/>
              <a:buChar char="•"/>
            </a:pP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Планета  названа в честь Марса — древнеримского бога войны. Марс представляет собой громадную красную планету. </a:t>
            </a:r>
            <a:endParaRPr lang="ru-RU" sz="2400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33795" name="Содержимое 4" descr="марс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980729"/>
            <a:ext cx="50038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 flipV="1">
            <a:off x="9468544" y="188640"/>
            <a:ext cx="91440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-130941"/>
            <a:ext cx="9144000" cy="14465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4400" dirty="0" smtClean="0">
              <a:solidFill>
                <a:prstClr val="white"/>
              </a:solidFill>
              <a:latin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i="1" u="sng" dirty="0" smtClean="0">
                <a:solidFill>
                  <a:srgbClr val="C00000"/>
                </a:solidFill>
                <a:latin typeface="Calibri" pitchFamily="34" charset="0"/>
              </a:rPr>
              <a:t>Марс</a:t>
            </a:r>
            <a:endParaRPr lang="ru-RU" i="1" u="sng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white">
                    <a:tint val="75000"/>
                  </a:prstClr>
                </a:solidFill>
              </a:rPr>
              <a:t>Слайд № 16</a:t>
            </a:r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975652"/>
      </p:ext>
    </p:extLst>
  </p:cSld>
  <p:clrMapOvr>
    <a:masterClrMapping/>
  </p:clrMapOvr>
  <p:transition advTm="9021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1179</TotalTime>
  <Words>575</Words>
  <Application>Microsoft Office PowerPoint</Application>
  <PresentationFormat>Экран (4:3)</PresentationFormat>
  <Paragraphs>123</Paragraphs>
  <Slides>31</Slides>
  <Notes>20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Тема Office</vt:lpstr>
      <vt:lpstr>Слайд</vt:lpstr>
      <vt:lpstr>Школа № 10  г. Бологое Манаширов  Кирилл 4 «Б» Руководитель Ефимова Т.А.</vt:lpstr>
      <vt:lpstr>Содержание</vt:lpstr>
      <vt:lpstr>Космос.Что это?</vt:lpstr>
      <vt:lpstr>Строение солнечной системы</vt:lpstr>
      <vt:lpstr>Планеты Солнечной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ГАЛАКТИКИ. ЧТО ЭТО?</vt:lpstr>
      <vt:lpstr>Презентация PowerPoint</vt:lpstr>
      <vt:lpstr>Презентация PowerPoint</vt:lpstr>
      <vt:lpstr>Положение земли в галактике</vt:lpstr>
      <vt:lpstr>Галактика Млечный путь </vt:lpstr>
      <vt:lpstr>Как движется солнце в галактике?</vt:lpstr>
      <vt:lpstr>Это движение солнца вокруг центра солнечной системы</vt:lpstr>
      <vt:lpstr>Солнечная система  движется в пространстве</vt:lpstr>
      <vt:lpstr>С солнцем двигаются и все планеты, каждая по своим орбитам</vt:lpstr>
      <vt:lpstr>Презентация PowerPoint</vt:lpstr>
      <vt:lpstr>Презентация PowerPoint</vt:lpstr>
      <vt:lpstr>Движение солнца в галактике. Со стороны это выглядит как волна но это спираль.</vt:lpstr>
      <vt:lpstr>Спиральное  движение солнца в рукаве Ориона</vt:lpstr>
      <vt:lpstr>Презентация PowerPoint</vt:lpstr>
      <vt:lpstr>Спиральное движение земли вокруг солнца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Библиотекарь</cp:lastModifiedBy>
  <cp:revision>110</cp:revision>
  <dcterms:created xsi:type="dcterms:W3CDTF">2010-12-05T12:05:24Z</dcterms:created>
  <dcterms:modified xsi:type="dcterms:W3CDTF">2020-10-19T10:36:25Z</dcterms:modified>
</cp:coreProperties>
</file>